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A9505-61BA-4835-B56E-0CD155623C21}" type="datetimeFigureOut">
              <a:rPr lang="en-US" smtClean="0"/>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07C01-41CE-4FF4-8A34-F4A7A66723BF}" type="slidenum">
              <a:rPr lang="en-US" smtClean="0"/>
              <a:t>‹#›</a:t>
            </a:fld>
            <a:endParaRPr lang="en-US"/>
          </a:p>
        </p:txBody>
      </p:sp>
    </p:spTree>
    <p:extLst>
      <p:ext uri="{BB962C8B-B14F-4D97-AF65-F5344CB8AC3E}">
        <p14:creationId xmlns:p14="http://schemas.microsoft.com/office/powerpoint/2010/main" val="190259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321F29-71E6-42C9-B247-841133D2ED7C}" type="slidenum">
              <a:rPr lang="id-ID">
                <a:solidFill>
                  <a:prstClr val="black"/>
                </a:solidFill>
              </a:rPr>
              <a:pPr eaLnBrk="1" hangingPunct="1"/>
              <a:t>1</a:t>
            </a:fld>
            <a:endParaRPr lang="id-ID">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AC7380-BE72-497B-B3D0-DD163AE9B762}" type="slidenum">
              <a:rPr lang="id-ID">
                <a:solidFill>
                  <a:prstClr val="black"/>
                </a:solidFill>
              </a:rPr>
              <a:pPr eaLnBrk="1" hangingPunct="1"/>
              <a:t>11</a:t>
            </a:fld>
            <a:endParaRPr lang="id-ID">
              <a:solidFill>
                <a:prstClr val="black"/>
              </a:solidFill>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65B01E-4B07-47E0-8B9E-1E1DF193393F}" type="slidenum">
              <a:rPr lang="id-ID">
                <a:solidFill>
                  <a:prstClr val="black"/>
                </a:solidFill>
              </a:rPr>
              <a:pPr eaLnBrk="1" hangingPunct="1"/>
              <a:t>12</a:t>
            </a:fld>
            <a:endParaRPr lang="id-ID">
              <a:solidFill>
                <a:prstClr val="black"/>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31E177-B716-4BD2-93BF-3D324FEFD5E6}" type="slidenum">
              <a:rPr lang="id-ID">
                <a:solidFill>
                  <a:prstClr val="black"/>
                </a:solidFill>
              </a:rPr>
              <a:pPr eaLnBrk="1" hangingPunct="1"/>
              <a:t>13</a:t>
            </a:fld>
            <a:endParaRPr lang="id-ID">
              <a:solidFill>
                <a:prstClr val="black"/>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F99F03-CB5F-419A-B633-BFF93584127D}" type="slidenum">
              <a:rPr lang="id-ID">
                <a:solidFill>
                  <a:prstClr val="black"/>
                </a:solidFill>
              </a:rPr>
              <a:pPr eaLnBrk="1" hangingPunct="1"/>
              <a:t>14</a:t>
            </a:fld>
            <a:endParaRPr lang="id-ID">
              <a:solidFill>
                <a:prstClr val="black"/>
              </a:solidFill>
            </a:endParaRPr>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9655C3-D6A0-462C-84A0-2EE3F309FA9A}" type="slidenum">
              <a:rPr lang="id-ID">
                <a:solidFill>
                  <a:prstClr val="black"/>
                </a:solidFill>
              </a:rPr>
              <a:pPr eaLnBrk="1" hangingPunct="1"/>
              <a:t>15</a:t>
            </a:fld>
            <a:endParaRPr lang="id-ID">
              <a:solidFill>
                <a:prstClr val="black"/>
              </a:solidFill>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7A6CA1-2FAA-4AC2-A910-BF53DB29EC53}" type="slidenum">
              <a:rPr lang="id-ID">
                <a:solidFill>
                  <a:prstClr val="black"/>
                </a:solidFill>
              </a:rPr>
              <a:pPr eaLnBrk="1" hangingPunct="1"/>
              <a:t>16</a:t>
            </a:fld>
            <a:endParaRPr lang="id-ID">
              <a:solidFill>
                <a:prstClr val="black"/>
              </a:solidFill>
            </a:endParaRPr>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FE400B-A559-4EFB-AE4E-D0B40D5C77E1}" type="slidenum">
              <a:rPr lang="id-ID">
                <a:solidFill>
                  <a:prstClr val="black"/>
                </a:solidFill>
              </a:rPr>
              <a:pPr eaLnBrk="1" hangingPunct="1"/>
              <a:t>17</a:t>
            </a:fld>
            <a:endParaRPr lang="id-ID">
              <a:solidFill>
                <a:prstClr val="black"/>
              </a:solidFill>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585865-690D-4AF2-BF84-9D76E257B261}" type="slidenum">
              <a:rPr lang="id-ID">
                <a:solidFill>
                  <a:prstClr val="black"/>
                </a:solidFill>
              </a:rPr>
              <a:pPr eaLnBrk="1" hangingPunct="1"/>
              <a:t>18</a:t>
            </a:fld>
            <a:endParaRPr lang="id-ID">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20ADF5-20C1-4B42-8789-24222AE609E4}" type="slidenum">
              <a:rPr lang="id-ID">
                <a:solidFill>
                  <a:prstClr val="black"/>
                </a:solidFill>
              </a:rPr>
              <a:pPr eaLnBrk="1" hangingPunct="1"/>
              <a:t>19</a:t>
            </a:fld>
            <a:endParaRPr lang="id-ID">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775014-70FA-4D31-8F3C-3B5A944AEF34}" type="slidenum">
              <a:rPr lang="id-ID">
                <a:solidFill>
                  <a:prstClr val="black"/>
                </a:solidFill>
              </a:rPr>
              <a:pPr eaLnBrk="1" hangingPunct="1"/>
              <a:t>20</a:t>
            </a:fld>
            <a:endParaRPr lang="id-ID">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B35ACD-EA6D-45E5-A1C1-4922C4D900EA}" type="slidenum">
              <a:rPr lang="id-ID">
                <a:solidFill>
                  <a:prstClr val="black"/>
                </a:solidFill>
              </a:rPr>
              <a:pPr eaLnBrk="1" hangingPunct="1"/>
              <a:t>2</a:t>
            </a:fld>
            <a:endParaRPr lang="id-ID">
              <a:solidFill>
                <a:prstClr val="black"/>
              </a:solidFill>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BF2C94-50C8-4813-B23D-6F48B2C45C90}" type="slidenum">
              <a:rPr lang="id-ID">
                <a:solidFill>
                  <a:prstClr val="black"/>
                </a:solidFill>
              </a:rPr>
              <a:pPr eaLnBrk="1" hangingPunct="1"/>
              <a:t>21</a:t>
            </a:fld>
            <a:endParaRPr lang="id-ID">
              <a:solidFill>
                <a:prstClr val="black"/>
              </a:solidFill>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DDC2B8-E873-42D9-8343-628F0A089A76}" type="slidenum">
              <a:rPr lang="id-ID">
                <a:solidFill>
                  <a:prstClr val="black"/>
                </a:solidFill>
              </a:rPr>
              <a:pPr eaLnBrk="1" hangingPunct="1"/>
              <a:t>22</a:t>
            </a:fld>
            <a:endParaRPr lang="id-ID">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E257A6-040F-4745-A046-11BBA0CCF003}" type="slidenum">
              <a:rPr lang="id-ID">
                <a:solidFill>
                  <a:prstClr val="black"/>
                </a:solidFill>
              </a:rPr>
              <a:pPr eaLnBrk="1" hangingPunct="1"/>
              <a:t>23</a:t>
            </a:fld>
            <a:endParaRPr lang="id-ID">
              <a:solidFill>
                <a:prstClr val="black"/>
              </a:solidFill>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EE03E5-7804-41FE-BB8C-EC4D1F03FF77}" type="slidenum">
              <a:rPr lang="id-ID">
                <a:solidFill>
                  <a:prstClr val="black"/>
                </a:solidFill>
              </a:rPr>
              <a:pPr eaLnBrk="1" hangingPunct="1"/>
              <a:t>24</a:t>
            </a:fld>
            <a:endParaRPr lang="id-ID">
              <a:solidFill>
                <a:prstClr val="black"/>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99E5DE-96C0-4C45-8267-513D18BF2B87}" type="slidenum">
              <a:rPr lang="id-ID">
                <a:solidFill>
                  <a:prstClr val="black"/>
                </a:solidFill>
              </a:rPr>
              <a:pPr eaLnBrk="1" hangingPunct="1"/>
              <a:t>25</a:t>
            </a:fld>
            <a:endParaRPr lang="id-ID">
              <a:solidFill>
                <a:prstClr val="black"/>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F11BD4-2290-4825-A3BF-A847489F9596}" type="slidenum">
              <a:rPr lang="id-ID">
                <a:solidFill>
                  <a:prstClr val="black"/>
                </a:solidFill>
              </a:rPr>
              <a:pPr eaLnBrk="1" hangingPunct="1"/>
              <a:t>26</a:t>
            </a:fld>
            <a:endParaRPr lang="id-ID">
              <a:solidFill>
                <a:prstClr val="black"/>
              </a:solidFill>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938CEA-6D86-4941-BE1A-E9E8ECC49D71}" type="slidenum">
              <a:rPr lang="id-ID">
                <a:solidFill>
                  <a:prstClr val="black"/>
                </a:solidFill>
              </a:rPr>
              <a:pPr eaLnBrk="1" hangingPunct="1"/>
              <a:t>27</a:t>
            </a:fld>
            <a:endParaRPr lang="id-ID">
              <a:solidFill>
                <a:prstClr val="black"/>
              </a:solidFill>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AD8CB5-1D0C-468A-B954-EFA0007D035C}" type="slidenum">
              <a:rPr lang="id-ID">
                <a:solidFill>
                  <a:prstClr val="black"/>
                </a:solidFill>
              </a:rPr>
              <a:pPr eaLnBrk="1" hangingPunct="1"/>
              <a:t>28</a:t>
            </a:fld>
            <a:endParaRPr lang="id-ID">
              <a:solidFill>
                <a:prstClr val="black"/>
              </a:solidFill>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E21FC3-F03D-4CA8-A176-936A455395A7}" type="slidenum">
              <a:rPr lang="id-ID">
                <a:solidFill>
                  <a:prstClr val="black"/>
                </a:solidFill>
              </a:rPr>
              <a:pPr eaLnBrk="1" hangingPunct="1"/>
              <a:t>29</a:t>
            </a:fld>
            <a:endParaRPr lang="id-ID">
              <a:solidFill>
                <a:prstClr val="black"/>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5D6E44-24E9-4C22-9DA4-374CC0DED2D0}" type="slidenum">
              <a:rPr lang="id-ID">
                <a:solidFill>
                  <a:prstClr val="black"/>
                </a:solidFill>
              </a:rPr>
              <a:pPr eaLnBrk="1" hangingPunct="1"/>
              <a:t>30</a:t>
            </a:fld>
            <a:endParaRPr lang="id-ID">
              <a:solidFill>
                <a:prstClr val="black"/>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C28F53-841C-4883-B1B3-BD19B9DC593F}" type="slidenum">
              <a:rPr lang="id-ID">
                <a:solidFill>
                  <a:prstClr val="black"/>
                </a:solidFill>
              </a:rPr>
              <a:pPr eaLnBrk="1" hangingPunct="1"/>
              <a:t>4</a:t>
            </a:fld>
            <a:endParaRPr lang="id-ID">
              <a:solidFill>
                <a:prstClr val="black"/>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FD68EF-7B9A-4C29-A4CC-317D29B40A41}" type="slidenum">
              <a:rPr lang="id-ID">
                <a:solidFill>
                  <a:prstClr val="black"/>
                </a:solidFill>
              </a:rPr>
              <a:pPr eaLnBrk="1" hangingPunct="1"/>
              <a:t>31</a:t>
            </a:fld>
            <a:endParaRPr lang="id-ID">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1211CA-5A25-441E-960F-2ACE02BD4CC6}" type="slidenum">
              <a:rPr lang="id-ID">
                <a:solidFill>
                  <a:prstClr val="black"/>
                </a:solidFill>
              </a:rPr>
              <a:pPr eaLnBrk="1" hangingPunct="1"/>
              <a:t>32</a:t>
            </a:fld>
            <a:endParaRPr lang="id-ID">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22536F-D84C-4816-9B55-11C7CC61C4FB}" type="slidenum">
              <a:rPr lang="id-ID">
                <a:solidFill>
                  <a:prstClr val="black"/>
                </a:solidFill>
              </a:rPr>
              <a:pPr eaLnBrk="1" hangingPunct="1"/>
              <a:t>33</a:t>
            </a:fld>
            <a:endParaRPr lang="id-ID">
              <a:solidFill>
                <a:prstClr val="black"/>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05316C-BF17-44CC-973C-4ADAA652169A}" type="slidenum">
              <a:rPr lang="id-ID">
                <a:solidFill>
                  <a:prstClr val="black"/>
                </a:solidFill>
              </a:rPr>
              <a:pPr eaLnBrk="1" hangingPunct="1"/>
              <a:t>34</a:t>
            </a:fld>
            <a:endParaRPr lang="id-ID">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420296-164B-4E5A-B769-8873FCEA06E2}" type="slidenum">
              <a:rPr lang="id-ID">
                <a:solidFill>
                  <a:prstClr val="black"/>
                </a:solidFill>
              </a:rPr>
              <a:pPr eaLnBrk="1" hangingPunct="1"/>
              <a:t>35</a:t>
            </a:fld>
            <a:endParaRPr lang="id-ID">
              <a:solidFill>
                <a:prstClr val="black"/>
              </a:solidFill>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45D1DB-3393-4601-BA6C-0232593313FC}" type="slidenum">
              <a:rPr lang="id-ID">
                <a:solidFill>
                  <a:prstClr val="black"/>
                </a:solidFill>
              </a:rPr>
              <a:pPr eaLnBrk="1" hangingPunct="1"/>
              <a:t>36</a:t>
            </a:fld>
            <a:endParaRPr lang="id-ID">
              <a:solidFill>
                <a:prstClr val="black"/>
              </a:solidFill>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7F5EEB-5E3B-469F-81A1-9DFE7945345E}" type="slidenum">
              <a:rPr lang="id-ID">
                <a:solidFill>
                  <a:prstClr val="black"/>
                </a:solidFill>
              </a:rPr>
              <a:pPr eaLnBrk="1" hangingPunct="1"/>
              <a:t>37</a:t>
            </a:fld>
            <a:endParaRPr lang="id-ID">
              <a:solidFill>
                <a:prstClr val="black"/>
              </a:solidFill>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A86183-3E29-487E-A443-82A69934FD2E}" type="slidenum">
              <a:rPr lang="id-ID">
                <a:solidFill>
                  <a:prstClr val="black"/>
                </a:solidFill>
              </a:rPr>
              <a:pPr eaLnBrk="1" hangingPunct="1"/>
              <a:t>5</a:t>
            </a:fld>
            <a:endParaRPr lang="id-ID">
              <a:solidFill>
                <a:prstClr val="black"/>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F1EC07-3092-4A81-B59E-021A963FF7DD}" type="slidenum">
              <a:rPr lang="id-ID">
                <a:solidFill>
                  <a:prstClr val="black"/>
                </a:solidFill>
              </a:rPr>
              <a:pPr eaLnBrk="1" hangingPunct="1"/>
              <a:t>6</a:t>
            </a:fld>
            <a:endParaRPr lang="id-ID">
              <a:solidFill>
                <a:prstClr val="black"/>
              </a:solidFill>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C858F-6D49-4CEE-BA95-D265A3F8DE01}" type="slidenum">
              <a:rPr lang="id-ID">
                <a:solidFill>
                  <a:prstClr val="black"/>
                </a:solidFill>
              </a:rPr>
              <a:pPr eaLnBrk="1" hangingPunct="1"/>
              <a:t>7</a:t>
            </a:fld>
            <a:endParaRPr lang="id-ID">
              <a:solidFill>
                <a:prstClr val="black"/>
              </a:solidFill>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B9F7BE-D972-45DB-A823-D7D262885D07}" type="slidenum">
              <a:rPr lang="id-ID">
                <a:solidFill>
                  <a:prstClr val="black"/>
                </a:solidFill>
              </a:rPr>
              <a:pPr eaLnBrk="1" hangingPunct="1"/>
              <a:t>8</a:t>
            </a:fld>
            <a:endParaRPr lang="id-ID">
              <a:solidFill>
                <a:prstClr val="black"/>
              </a:solidFill>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F0DC8C-266E-4473-87B5-3280EA366C14}" type="slidenum">
              <a:rPr lang="id-ID">
                <a:solidFill>
                  <a:prstClr val="black"/>
                </a:solidFill>
              </a:rPr>
              <a:pPr eaLnBrk="1" hangingPunct="1"/>
              <a:t>9</a:t>
            </a:fld>
            <a:endParaRPr lang="id-ID">
              <a:solidFill>
                <a:prstClr val="black"/>
              </a:solidFill>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A5AFB-F7D2-45A8-9BCB-536259A45E01}" type="slidenum">
              <a:rPr lang="id-ID">
                <a:solidFill>
                  <a:prstClr val="black"/>
                </a:solidFill>
              </a:rPr>
              <a:pPr eaLnBrk="1" hangingPunct="1"/>
              <a:t>10</a:t>
            </a:fld>
            <a:endParaRPr lang="id-ID">
              <a:solidFill>
                <a:prstClr val="black"/>
              </a:solidFill>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A1C0-B1D2-4368-B9ED-276CEBD31746}"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216165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A1C0-B1D2-4368-B9ED-276CEBD31746}"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3099591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A1C0-B1D2-4368-B9ED-276CEBD31746}"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79035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1605E-79B5-4846-B36A-AAA1E94021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56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E48E77-1B66-4B18-907B-7BE9B6FDB6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16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06C7DC-1478-4763-B50C-897D612234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32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644831-FC01-452E-806C-5218297702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510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C03F59-2CED-41A2-BDF3-6AC90C7672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378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7BF177-A59A-46CE-A863-FD8E801788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494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02B921-4AE5-4CA9-A970-F7BFB5DBD3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1165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CCC09D-1990-4433-8039-DAC66D459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91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A1C0-B1D2-4368-B9ED-276CEBD31746}"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26864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34412-A907-4673-893A-7E93D13885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78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6CD46-C5AB-4DA0-A7B9-3DFA68573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444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F48A0A-EED2-4E74-B37C-C4C690FC7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3764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A1C0-B1D2-4368-B9ED-276CEBD31746}"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378783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A1C0-B1D2-4368-B9ED-276CEBD31746}"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260760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A1C0-B1D2-4368-B9ED-276CEBD31746}"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410994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A1C0-B1D2-4368-B9ED-276CEBD31746}"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205280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1C0-B1D2-4368-B9ED-276CEBD31746}"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107554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A1C0-B1D2-4368-B9ED-276CEBD31746}"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359838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A1C0-B1D2-4368-B9ED-276CEBD31746}"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899AC9-CB02-40EC-A324-8A2738DAD376}" type="slidenum">
              <a:rPr lang="en-US" smtClean="0"/>
              <a:t>‹#›</a:t>
            </a:fld>
            <a:endParaRPr lang="en-US"/>
          </a:p>
        </p:txBody>
      </p:sp>
    </p:spTree>
    <p:extLst>
      <p:ext uri="{BB962C8B-B14F-4D97-AF65-F5344CB8AC3E}">
        <p14:creationId xmlns:p14="http://schemas.microsoft.com/office/powerpoint/2010/main" val="197906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A1C0-B1D2-4368-B9ED-276CEBD31746}" type="datetimeFigureOut">
              <a:rPr lang="en-US" smtClean="0"/>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99AC9-CB02-40EC-A324-8A2738DAD376}" type="slidenum">
              <a:rPr lang="en-US" smtClean="0"/>
              <a:t>‹#›</a:t>
            </a:fld>
            <a:endParaRPr lang="en-US"/>
          </a:p>
        </p:txBody>
      </p:sp>
    </p:spTree>
    <p:extLst>
      <p:ext uri="{BB962C8B-B14F-4D97-AF65-F5344CB8AC3E}">
        <p14:creationId xmlns:p14="http://schemas.microsoft.com/office/powerpoint/2010/main" val="3557665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AD2DA3DC-5458-4794-827C-54B9FA53CF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2513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0898" name="Rectangle 4"/>
          <p:cNvSpPr>
            <a:spLocks noGrp="1" noChangeArrowheads="1"/>
          </p:cNvSpPr>
          <p:nvPr>
            <p:ph type="ctrTitle"/>
          </p:nvPr>
        </p:nvSpPr>
        <p:spPr/>
        <p:txBody>
          <a:bodyPr/>
          <a:lstStyle/>
          <a:p>
            <a:pPr eaLnBrk="1" hangingPunct="1"/>
            <a:r>
              <a:rPr lang="en-US" sz="5400" b="1" smtClean="0">
                <a:solidFill>
                  <a:srgbClr val="993300"/>
                </a:solidFill>
              </a:rPr>
              <a:t>BAB 3</a:t>
            </a:r>
          </a:p>
        </p:txBody>
      </p:sp>
      <p:sp>
        <p:nvSpPr>
          <p:cNvPr id="80899" name="Rectangle 5"/>
          <p:cNvSpPr>
            <a:spLocks noGrp="1" noChangeArrowheads="1"/>
          </p:cNvSpPr>
          <p:nvPr>
            <p:ph type="subTitle" idx="1"/>
          </p:nvPr>
        </p:nvSpPr>
        <p:spPr/>
        <p:txBody>
          <a:bodyPr/>
          <a:lstStyle/>
          <a:p>
            <a:pPr eaLnBrk="1" hangingPunct="1"/>
            <a:r>
              <a:rPr lang="en-US" b="1" dirty="0" smtClean="0">
                <a:solidFill>
                  <a:srgbClr val="003399"/>
                </a:solidFill>
              </a:rPr>
              <a:t>SOSIALISASI</a:t>
            </a:r>
            <a:endParaRPr lang="en-US" b="1" dirty="0" smtClean="0">
              <a:solidFill>
                <a:srgbClr val="003399"/>
              </a:solidFill>
            </a:endParaRPr>
          </a:p>
        </p:txBody>
      </p:sp>
    </p:spTree>
    <p:extLst>
      <p:ext uri="{BB962C8B-B14F-4D97-AF65-F5344CB8AC3E}">
        <p14:creationId xmlns:p14="http://schemas.microsoft.com/office/powerpoint/2010/main" val="153225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357188" y="142875"/>
            <a:ext cx="6543675" cy="5500688"/>
          </a:xfrm>
        </p:spPr>
        <p:txBody>
          <a:bodyPr/>
          <a:lstStyle/>
          <a:p>
            <a:pPr eaLnBrk="1" hangingPunct="1">
              <a:buFontTx/>
              <a:buNone/>
              <a:defRPr/>
            </a:pPr>
            <a:r>
              <a:rPr lang="en-US" b="1" dirty="0" smtClean="0">
                <a:solidFill>
                  <a:srgbClr val="CC0000"/>
                </a:solidFill>
              </a:rPr>
              <a:t>Mead </a:t>
            </a:r>
            <a:r>
              <a:rPr lang="en-US" b="1" dirty="0" err="1" smtClean="0">
                <a:solidFill>
                  <a:srgbClr val="CC0000"/>
                </a:solidFill>
              </a:rPr>
              <a:t>dan</a:t>
            </a:r>
            <a:r>
              <a:rPr lang="en-US" b="1" dirty="0" smtClean="0">
                <a:solidFill>
                  <a:srgbClr val="CC0000"/>
                </a:solidFill>
              </a:rPr>
              <a:t> </a:t>
            </a:r>
            <a:r>
              <a:rPr lang="en-US" b="1" dirty="0" err="1" smtClean="0">
                <a:solidFill>
                  <a:srgbClr val="CC0000"/>
                </a:solidFill>
              </a:rPr>
              <a:t>Pengambilan</a:t>
            </a:r>
            <a:r>
              <a:rPr lang="en-US" b="1" dirty="0" smtClean="0">
                <a:solidFill>
                  <a:srgbClr val="CC0000"/>
                </a:solidFill>
              </a:rPr>
              <a:t> </a:t>
            </a:r>
            <a:r>
              <a:rPr lang="en-US" b="1" dirty="0" err="1" smtClean="0">
                <a:solidFill>
                  <a:srgbClr val="CC0000"/>
                </a:solidFill>
              </a:rPr>
              <a:t>Peran</a:t>
            </a:r>
            <a:endParaRPr lang="en-US" b="1" dirty="0" smtClean="0">
              <a:solidFill>
                <a:srgbClr val="CC0000"/>
              </a:solidFill>
            </a:endParaRPr>
          </a:p>
          <a:p>
            <a:pPr marL="609600" indent="-609600" eaLnBrk="1" hangingPunct="1">
              <a:buFontTx/>
              <a:buNone/>
              <a:defRPr/>
            </a:pPr>
            <a:r>
              <a:rPr lang="en-US" sz="2400" dirty="0" err="1" smtClean="0"/>
              <a:t>Pembelajaran</a:t>
            </a:r>
            <a:r>
              <a:rPr lang="en-US" sz="2400" dirty="0" smtClean="0"/>
              <a:t> </a:t>
            </a:r>
            <a:r>
              <a:rPr lang="en-US" sz="2400" dirty="0" err="1" smtClean="0"/>
              <a:t>mengambil</a:t>
            </a:r>
            <a:r>
              <a:rPr lang="en-US" sz="2400" dirty="0" smtClean="0"/>
              <a:t> </a:t>
            </a:r>
            <a:r>
              <a:rPr lang="en-US" sz="2400" dirty="0" err="1" smtClean="0"/>
              <a:t>peran</a:t>
            </a:r>
            <a:r>
              <a:rPr lang="en-US" sz="2400" dirty="0" smtClean="0"/>
              <a:t> </a:t>
            </a:r>
            <a:r>
              <a:rPr lang="en-US" sz="2400" dirty="0" err="1" smtClean="0"/>
              <a:t>melewati</a:t>
            </a:r>
            <a:r>
              <a:rPr lang="en-US" sz="2400" dirty="0" smtClean="0"/>
              <a:t> </a:t>
            </a:r>
            <a:r>
              <a:rPr lang="en-US" sz="2400" dirty="0" err="1" smtClean="0"/>
              <a:t>tiga</a:t>
            </a:r>
            <a:r>
              <a:rPr lang="en-US" sz="2400" dirty="0" smtClean="0"/>
              <a:t> </a:t>
            </a:r>
            <a:r>
              <a:rPr lang="en-US" sz="2400" dirty="0" err="1" smtClean="0"/>
              <a:t>tahap</a:t>
            </a:r>
            <a:r>
              <a:rPr lang="en-US" sz="2400" dirty="0" smtClean="0"/>
              <a:t>:</a:t>
            </a:r>
          </a:p>
          <a:p>
            <a:pPr marL="609600" indent="-609600" eaLnBrk="1" hangingPunct="1">
              <a:buFontTx/>
              <a:buAutoNum type="arabicPeriod"/>
              <a:defRPr/>
            </a:pPr>
            <a:r>
              <a:rPr lang="en-US" sz="2400" dirty="0" err="1" smtClean="0"/>
              <a:t>Imitasi</a:t>
            </a:r>
            <a:endParaRPr lang="en-US" sz="2400" dirty="0" smtClean="0"/>
          </a:p>
          <a:p>
            <a:pPr marL="609600" indent="-609600" eaLnBrk="1" hangingPunct="1">
              <a:buFontTx/>
              <a:buAutoNum type="arabicPeriod"/>
              <a:defRPr/>
            </a:pPr>
            <a:r>
              <a:rPr lang="en-US" sz="2400" dirty="0" err="1" smtClean="0"/>
              <a:t>Permainan</a:t>
            </a:r>
            <a:endParaRPr lang="en-US" sz="2400" dirty="0" smtClean="0"/>
          </a:p>
          <a:p>
            <a:pPr marL="609600" indent="-609600" eaLnBrk="1" hangingPunct="1">
              <a:buFontTx/>
              <a:buAutoNum type="arabicPeriod"/>
              <a:defRPr/>
            </a:pPr>
            <a:r>
              <a:rPr lang="en-US" sz="2400" dirty="0" err="1" smtClean="0"/>
              <a:t>Pertandingan</a:t>
            </a:r>
            <a:endParaRPr lang="en-US" sz="2400" dirty="0" smtClean="0"/>
          </a:p>
          <a:p>
            <a:pPr eaLnBrk="1" hangingPunct="1">
              <a:buFontTx/>
              <a:buNone/>
              <a:defRPr/>
            </a:pPr>
            <a:r>
              <a:rPr lang="en-US" sz="2400" dirty="0" smtClean="0"/>
              <a:t>Mead </a:t>
            </a:r>
            <a:r>
              <a:rPr lang="en-US" sz="2400" dirty="0" err="1" smtClean="0"/>
              <a:t>mengatakan</a:t>
            </a:r>
            <a:r>
              <a:rPr lang="en-US" sz="2400" dirty="0" smtClean="0"/>
              <a:t> </a:t>
            </a:r>
            <a:r>
              <a:rPr lang="en-US" sz="2400" dirty="0" err="1" smtClean="0"/>
              <a:t>bahwa</a:t>
            </a:r>
            <a:r>
              <a:rPr lang="en-US" sz="2400" dirty="0" smtClean="0"/>
              <a:t> </a:t>
            </a:r>
            <a:r>
              <a:rPr lang="en-US" sz="2400" dirty="0" err="1" smtClean="0"/>
              <a:t>diri</a:t>
            </a:r>
            <a:r>
              <a:rPr lang="en-US" sz="2400" dirty="0" smtClean="0"/>
              <a:t> </a:t>
            </a:r>
            <a:r>
              <a:rPr lang="en-US" sz="2400" dirty="0" err="1" smtClean="0"/>
              <a:t>terdiri</a:t>
            </a:r>
            <a:r>
              <a:rPr lang="en-US" sz="2400" dirty="0" smtClean="0"/>
              <a:t> </a:t>
            </a:r>
            <a:r>
              <a:rPr lang="en-US" sz="2400" dirty="0" err="1" smtClean="0"/>
              <a:t>atas</a:t>
            </a:r>
            <a:r>
              <a:rPr lang="en-US" sz="2400" dirty="0" smtClean="0"/>
              <a:t> </a:t>
            </a:r>
            <a:r>
              <a:rPr lang="en-US" sz="2400" dirty="0" err="1" smtClean="0"/>
              <a:t>dua</a:t>
            </a:r>
            <a:r>
              <a:rPr lang="en-US" sz="2400" dirty="0" smtClean="0"/>
              <a:t> </a:t>
            </a:r>
            <a:r>
              <a:rPr lang="en-US" sz="2400" dirty="0" err="1" smtClean="0"/>
              <a:t>bagian</a:t>
            </a:r>
            <a:r>
              <a:rPr lang="en-US" sz="2400" dirty="0" smtClean="0"/>
              <a:t>:</a:t>
            </a:r>
          </a:p>
          <a:p>
            <a:pPr eaLnBrk="1" hangingPunct="1">
              <a:buFontTx/>
              <a:buNone/>
              <a:defRPr/>
            </a:pPr>
            <a:r>
              <a:rPr lang="en-US" sz="2400" i="1" dirty="0" smtClean="0"/>
              <a:t>“I” </a:t>
            </a:r>
            <a:r>
              <a:rPr lang="en-US" sz="2400" dirty="0" err="1" smtClean="0"/>
              <a:t>adalah</a:t>
            </a:r>
            <a:r>
              <a:rPr lang="en-US" sz="2400" dirty="0" smtClean="0"/>
              <a:t> </a:t>
            </a:r>
            <a:r>
              <a:rPr lang="en-US" sz="2400" dirty="0" err="1" smtClean="0"/>
              <a:t>diri</a:t>
            </a:r>
            <a:r>
              <a:rPr lang="en-US" sz="2400" dirty="0" smtClean="0"/>
              <a:t> </a:t>
            </a:r>
            <a:r>
              <a:rPr lang="en-US" sz="2400" dirty="0" err="1" smtClean="0"/>
              <a:t>sebagai</a:t>
            </a:r>
            <a:r>
              <a:rPr lang="en-US" sz="2400" dirty="0" smtClean="0"/>
              <a:t> </a:t>
            </a:r>
            <a:r>
              <a:rPr lang="en-US" sz="2400" dirty="0" err="1" smtClean="0"/>
              <a:t>subjek</a:t>
            </a:r>
            <a:r>
              <a:rPr lang="en-US" sz="2400" dirty="0" smtClean="0"/>
              <a:t>, </a:t>
            </a:r>
            <a:r>
              <a:rPr lang="en-US" sz="2400" dirty="0" err="1" smtClean="0"/>
              <a:t>bagian</a:t>
            </a:r>
            <a:r>
              <a:rPr lang="en-US" sz="2400" dirty="0" smtClean="0"/>
              <a:t> </a:t>
            </a:r>
            <a:r>
              <a:rPr lang="en-US" sz="2400" dirty="0" err="1" smtClean="0"/>
              <a:t>diri</a:t>
            </a:r>
            <a:r>
              <a:rPr lang="en-US" sz="2400" dirty="0" smtClean="0"/>
              <a:t> yang </a:t>
            </a:r>
            <a:r>
              <a:rPr lang="en-US" sz="2400" dirty="0" err="1" smtClean="0"/>
              <a:t>aktif</a:t>
            </a:r>
            <a:r>
              <a:rPr lang="en-US" sz="2400" dirty="0" smtClean="0"/>
              <a:t>, </a:t>
            </a:r>
            <a:r>
              <a:rPr lang="en-US" sz="2400" dirty="0" err="1" smtClean="0"/>
              <a:t>spontan</a:t>
            </a:r>
            <a:r>
              <a:rPr lang="en-US" sz="2400" dirty="0" smtClean="0"/>
              <a:t>, </a:t>
            </a:r>
            <a:r>
              <a:rPr lang="en-US" sz="2400" dirty="0" err="1" smtClean="0"/>
              <a:t>dan</a:t>
            </a:r>
            <a:r>
              <a:rPr lang="en-US" sz="2400" dirty="0" smtClean="0"/>
              <a:t> </a:t>
            </a:r>
            <a:r>
              <a:rPr lang="en-US" sz="2400" dirty="0" err="1" smtClean="0"/>
              <a:t>kreatif</a:t>
            </a:r>
            <a:r>
              <a:rPr lang="en-US" sz="2400" dirty="0" smtClean="0"/>
              <a:t>.</a:t>
            </a:r>
          </a:p>
          <a:p>
            <a:pPr eaLnBrk="1" hangingPunct="1">
              <a:buFontTx/>
              <a:buNone/>
              <a:defRPr/>
            </a:pPr>
            <a:r>
              <a:rPr lang="en-US" sz="2400" i="1" dirty="0" smtClean="0"/>
              <a:t>“Me”</a:t>
            </a:r>
            <a:r>
              <a:rPr lang="en-US" sz="2400" dirty="0" smtClean="0"/>
              <a:t> </a:t>
            </a:r>
            <a:r>
              <a:rPr lang="en-US" sz="2400" dirty="0" err="1" smtClean="0"/>
              <a:t>adalah</a:t>
            </a:r>
            <a:r>
              <a:rPr lang="en-US" sz="2400" dirty="0" smtClean="0"/>
              <a:t> </a:t>
            </a:r>
            <a:r>
              <a:rPr lang="en-US" sz="2400" dirty="0" err="1" smtClean="0"/>
              <a:t>diri</a:t>
            </a:r>
            <a:r>
              <a:rPr lang="en-US" sz="2400" dirty="0" smtClean="0"/>
              <a:t> </a:t>
            </a:r>
            <a:r>
              <a:rPr lang="en-US" sz="2400" dirty="0" err="1" smtClean="0"/>
              <a:t>sebagai</a:t>
            </a:r>
            <a:r>
              <a:rPr lang="en-US" sz="2400" dirty="0" smtClean="0"/>
              <a:t> </a:t>
            </a:r>
            <a:r>
              <a:rPr lang="en-US" sz="2400" dirty="0" err="1" smtClean="0"/>
              <a:t>objek</a:t>
            </a:r>
            <a:r>
              <a:rPr lang="en-US" sz="2400" dirty="0" smtClean="0"/>
              <a:t>, yang </a:t>
            </a:r>
            <a:r>
              <a:rPr lang="en-US" sz="2400" dirty="0" err="1" smtClean="0"/>
              <a:t>terdiri</a:t>
            </a:r>
            <a:r>
              <a:rPr lang="en-US" sz="2400" dirty="0" smtClean="0"/>
              <a:t> </a:t>
            </a:r>
            <a:r>
              <a:rPr lang="en-US" sz="2400" dirty="0" err="1" smtClean="0"/>
              <a:t>atas</a:t>
            </a:r>
            <a:r>
              <a:rPr lang="en-US" sz="2400" dirty="0" smtClean="0"/>
              <a:t> </a:t>
            </a:r>
            <a:r>
              <a:rPr lang="en-US" sz="2400" dirty="0" err="1" smtClean="0"/>
              <a:t>sikap</a:t>
            </a:r>
            <a:r>
              <a:rPr lang="en-US" sz="2400" dirty="0" smtClean="0"/>
              <a:t> yang </a:t>
            </a:r>
            <a:r>
              <a:rPr lang="en-US" sz="2400" dirty="0" err="1" smtClean="0"/>
              <a:t>telah</a:t>
            </a:r>
            <a:r>
              <a:rPr lang="en-US" sz="2400" dirty="0" smtClean="0"/>
              <a:t> </a:t>
            </a:r>
            <a:r>
              <a:rPr lang="en-US" sz="2400" dirty="0" err="1" smtClean="0"/>
              <a:t>kita</a:t>
            </a:r>
            <a:r>
              <a:rPr lang="en-US" sz="2400" dirty="0" smtClean="0"/>
              <a:t> </a:t>
            </a:r>
            <a:r>
              <a:rPr lang="en-US" sz="2400" dirty="0" err="1" smtClean="0"/>
              <a:t>internalisasikan</a:t>
            </a:r>
            <a:r>
              <a:rPr lang="en-US" sz="2400" dirty="0" smtClean="0"/>
              <a:t> </a:t>
            </a:r>
            <a:r>
              <a:rPr lang="en-US" sz="2400" dirty="0" err="1" smtClean="0"/>
              <a:t>dari</a:t>
            </a:r>
            <a:r>
              <a:rPr lang="en-US" sz="2400" dirty="0" smtClean="0"/>
              <a:t> </a:t>
            </a:r>
            <a:r>
              <a:rPr lang="en-US" sz="2400" dirty="0" err="1" smtClean="0"/>
              <a:t>interaksi</a:t>
            </a:r>
            <a:r>
              <a:rPr lang="en-US" sz="2400" dirty="0" smtClean="0"/>
              <a:t> </a:t>
            </a:r>
            <a:r>
              <a:rPr lang="en-US" sz="2400" dirty="0" err="1" smtClean="0"/>
              <a:t>kita</a:t>
            </a:r>
            <a:r>
              <a:rPr lang="en-US" sz="2400" dirty="0" smtClean="0"/>
              <a:t> </a:t>
            </a:r>
            <a:r>
              <a:rPr lang="en-US" sz="2400" dirty="0" err="1" smtClean="0"/>
              <a:t>dengan</a:t>
            </a:r>
            <a:r>
              <a:rPr lang="en-US" sz="2400" dirty="0" smtClean="0"/>
              <a:t> </a:t>
            </a:r>
            <a:r>
              <a:rPr lang="en-US" sz="2400" dirty="0" err="1" smtClean="0"/>
              <a:t>orang</a:t>
            </a:r>
            <a:r>
              <a:rPr lang="en-US" sz="2400" dirty="0" smtClean="0"/>
              <a:t> lain.</a:t>
            </a:r>
          </a:p>
        </p:txBody>
      </p:sp>
      <p:pic>
        <p:nvPicPr>
          <p:cNvPr id="90115" name="Picture 2" descr="Scan1008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85750"/>
            <a:ext cx="2143125"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3"/>
          <p:cNvSpPr txBox="1">
            <a:spLocks noChangeArrowheads="1"/>
          </p:cNvSpPr>
          <p:nvPr/>
        </p:nvSpPr>
        <p:spPr bwMode="auto">
          <a:xfrm>
            <a:off x="357188" y="5657850"/>
            <a:ext cx="8572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63538" algn="l"/>
              </a:tabLst>
              <a:defRPr>
                <a:solidFill>
                  <a:schemeClr val="tx1"/>
                </a:solidFill>
                <a:latin typeface="Arial" charset="0"/>
              </a:defRPr>
            </a:lvl1pPr>
            <a:lvl2pPr marL="742950" indent="-285750" eaLnBrk="0" hangingPunct="0">
              <a:tabLst>
                <a:tab pos="363538" algn="l"/>
              </a:tabLst>
              <a:defRPr>
                <a:solidFill>
                  <a:schemeClr val="tx1"/>
                </a:solidFill>
                <a:latin typeface="Arial" charset="0"/>
              </a:defRPr>
            </a:lvl2pPr>
            <a:lvl3pPr marL="1143000" indent="-228600" eaLnBrk="0" hangingPunct="0">
              <a:tabLst>
                <a:tab pos="363538" algn="l"/>
              </a:tabLst>
              <a:defRPr>
                <a:solidFill>
                  <a:schemeClr val="tx1"/>
                </a:solidFill>
                <a:latin typeface="Arial" charset="0"/>
              </a:defRPr>
            </a:lvl3pPr>
            <a:lvl4pPr marL="1600200" indent="-228600" eaLnBrk="0" hangingPunct="0">
              <a:tabLst>
                <a:tab pos="363538" algn="l"/>
              </a:tabLst>
              <a:defRPr>
                <a:solidFill>
                  <a:schemeClr val="tx1"/>
                </a:solidFill>
                <a:latin typeface="Arial" charset="0"/>
              </a:defRPr>
            </a:lvl4pPr>
            <a:lvl5pPr marL="2057400" indent="-228600" eaLnBrk="0" hangingPunct="0">
              <a:tabLst>
                <a:tab pos="363538" algn="l"/>
              </a:tabLst>
              <a:defRPr>
                <a:solidFill>
                  <a:schemeClr val="tx1"/>
                </a:solidFill>
                <a:latin typeface="Arial" charset="0"/>
              </a:defRPr>
            </a:lvl5pPr>
            <a:lvl6pPr marL="2514600" indent="-228600" eaLnBrk="0" fontAlgn="base" hangingPunct="0">
              <a:spcBef>
                <a:spcPct val="0"/>
              </a:spcBef>
              <a:spcAft>
                <a:spcPct val="0"/>
              </a:spcAft>
              <a:tabLst>
                <a:tab pos="363538" algn="l"/>
              </a:tabLst>
              <a:defRPr>
                <a:solidFill>
                  <a:schemeClr val="tx1"/>
                </a:solidFill>
                <a:latin typeface="Arial" charset="0"/>
              </a:defRPr>
            </a:lvl6pPr>
            <a:lvl7pPr marL="2971800" indent="-228600" eaLnBrk="0" fontAlgn="base" hangingPunct="0">
              <a:spcBef>
                <a:spcPct val="0"/>
              </a:spcBef>
              <a:spcAft>
                <a:spcPct val="0"/>
              </a:spcAft>
              <a:tabLst>
                <a:tab pos="363538" algn="l"/>
              </a:tabLst>
              <a:defRPr>
                <a:solidFill>
                  <a:schemeClr val="tx1"/>
                </a:solidFill>
                <a:latin typeface="Arial" charset="0"/>
              </a:defRPr>
            </a:lvl7pPr>
            <a:lvl8pPr marL="3429000" indent="-228600" eaLnBrk="0" fontAlgn="base" hangingPunct="0">
              <a:spcBef>
                <a:spcPct val="0"/>
              </a:spcBef>
              <a:spcAft>
                <a:spcPct val="0"/>
              </a:spcAft>
              <a:tabLst>
                <a:tab pos="363538" algn="l"/>
              </a:tabLst>
              <a:defRPr>
                <a:solidFill>
                  <a:schemeClr val="tx1"/>
                </a:solidFill>
                <a:latin typeface="Arial" charset="0"/>
              </a:defRPr>
            </a:lvl8pPr>
            <a:lvl9pPr marL="3886200" indent="-228600" eaLnBrk="0" fontAlgn="base" hangingPunct="0">
              <a:spcBef>
                <a:spcPct val="0"/>
              </a:spcBef>
              <a:spcAft>
                <a:spcPct val="0"/>
              </a:spcAft>
              <a:tabLst>
                <a:tab pos="363538" algn="l"/>
              </a:tabLst>
              <a:defRPr>
                <a:solidFill>
                  <a:schemeClr val="tx1"/>
                </a:solidFill>
                <a:latin typeface="Arial" charset="0"/>
              </a:defRPr>
            </a:lvl9pPr>
          </a:lstStyle>
          <a:p>
            <a:pPr eaLnBrk="1" fontAlgn="base" hangingPunct="1">
              <a:spcBef>
                <a:spcPct val="0"/>
              </a:spcBef>
              <a:spcAft>
                <a:spcPct val="0"/>
              </a:spcAft>
            </a:pPr>
            <a:r>
              <a:rPr lang="en-US" sz="2400" smtClean="0">
                <a:solidFill>
                  <a:srgbClr val="000000"/>
                </a:solidFill>
                <a:cs typeface="Arial" charset="0"/>
              </a:rPr>
              <a:t>Mead menyimpulkan bahwa bukan hanya diri, tetapi pikiran </a:t>
            </a:r>
            <a:r>
              <a:rPr lang="id-ID" sz="2400" smtClean="0">
                <a:solidFill>
                  <a:srgbClr val="000000"/>
                </a:solidFill>
                <a:cs typeface="Arial" charset="0"/>
              </a:rPr>
              <a:t>	</a:t>
            </a:r>
            <a:r>
              <a:rPr lang="en-US" sz="2400" smtClean="0">
                <a:solidFill>
                  <a:srgbClr val="000000"/>
                </a:solidFill>
                <a:cs typeface="Arial" charset="0"/>
              </a:rPr>
              <a:t>manusia pun merupakan suatu produk sosial.</a:t>
            </a:r>
            <a:endParaRPr lang="en-US" sz="2400" i="1" smtClean="0">
              <a:solidFill>
                <a:srgbClr val="000000"/>
              </a:solidFill>
              <a:cs typeface="Arial" charset="0"/>
            </a:endParaRPr>
          </a:p>
          <a:p>
            <a:pPr eaLnBrk="1" fontAlgn="base" hangingPunct="1">
              <a:spcBef>
                <a:spcPct val="0"/>
              </a:spcBef>
              <a:spcAft>
                <a:spcPct val="0"/>
              </a:spcAft>
            </a:pPr>
            <a:endParaRPr lang="id-ID" sz="2400" smtClean="0">
              <a:solidFill>
                <a:srgbClr val="000000"/>
              </a:solidFill>
              <a:cs typeface="Arial" charset="0"/>
            </a:endParaRPr>
          </a:p>
        </p:txBody>
      </p:sp>
    </p:spTree>
    <p:extLst>
      <p:ext uri="{BB962C8B-B14F-4D97-AF65-F5344CB8AC3E}">
        <p14:creationId xmlns:p14="http://schemas.microsoft.com/office/powerpoint/2010/main" val="708952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457200" y="731838"/>
            <a:ext cx="8229600" cy="5721350"/>
          </a:xfrm>
        </p:spPr>
        <p:txBody>
          <a:bodyPr/>
          <a:lstStyle/>
          <a:p>
            <a:pPr marL="609600" indent="-609600" eaLnBrk="1" hangingPunct="1">
              <a:buFontTx/>
              <a:buNone/>
            </a:pPr>
            <a:r>
              <a:rPr lang="en-US" b="1" smtClean="0">
                <a:solidFill>
                  <a:srgbClr val="CC0000"/>
                </a:solidFill>
              </a:rPr>
              <a:t>Piaget dan Perkembangan Penalaran</a:t>
            </a:r>
          </a:p>
          <a:p>
            <a:pPr marL="609600" indent="-609600" eaLnBrk="1" hangingPunct="1">
              <a:buFontTx/>
              <a:buNone/>
            </a:pPr>
            <a:r>
              <a:rPr lang="en-US" sz="2400" smtClean="0"/>
              <a:t>Salah satu inti dari menjadi manusia adalah kemampuan untuk menggunakan nalar.</a:t>
            </a:r>
          </a:p>
          <a:p>
            <a:pPr marL="609600" indent="-609600" eaLnBrk="1" hangingPunct="1">
              <a:buFontTx/>
              <a:buNone/>
            </a:pPr>
            <a:r>
              <a:rPr lang="en-US" sz="2400" smtClean="0"/>
              <a:t>Piaget berpikir bahwa anak-anak menjalani suatu proses alami di kala mereka belajar untuk menggunakan nalar (Piaget 1950, 1954; Flavel dkk., 2002).</a:t>
            </a:r>
          </a:p>
          <a:p>
            <a:pPr marL="609600" indent="-609600" eaLnBrk="1" hangingPunct="1">
              <a:buFontTx/>
              <a:buNone/>
            </a:pPr>
            <a:r>
              <a:rPr lang="en-US" sz="2400" smtClean="0"/>
              <a:t>Piaget menemukan bahwa anak-anak melalui empat tahap ketika mereka mengembangkan kemampuan penalaran.</a:t>
            </a:r>
          </a:p>
          <a:p>
            <a:pPr marL="609600" indent="-609600" eaLnBrk="1" hangingPunct="1">
              <a:buFontTx/>
              <a:buNone/>
            </a:pPr>
            <a:r>
              <a:rPr lang="en-US" sz="2400" smtClean="0"/>
              <a:t>Suatu struktur dasar melandasi cara kita mengembangkan penalaran, dan anak-anak di seluruh dunia memulai dari hal-hal yang konkret sebelum bergerak di yang abstrak.</a:t>
            </a:r>
          </a:p>
        </p:txBody>
      </p:sp>
    </p:spTree>
    <p:extLst>
      <p:ext uri="{BB962C8B-B14F-4D97-AF65-F5344CB8AC3E}">
        <p14:creationId xmlns:p14="http://schemas.microsoft.com/office/powerpoint/2010/main" val="284361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457200" y="404813"/>
            <a:ext cx="8229600" cy="5761037"/>
          </a:xfrm>
        </p:spPr>
        <p:txBody>
          <a:bodyPr/>
          <a:lstStyle/>
          <a:p>
            <a:pPr marL="609600" indent="-609600" eaLnBrk="1" hangingPunct="1">
              <a:lnSpc>
                <a:spcPct val="90000"/>
              </a:lnSpc>
              <a:buFontTx/>
              <a:buNone/>
            </a:pPr>
            <a:r>
              <a:rPr lang="en-US" b="1" smtClean="0">
                <a:solidFill>
                  <a:srgbClr val="CC0000"/>
                </a:solidFill>
              </a:rPr>
              <a:t>Piaget dan Perkembangan Penalaran</a:t>
            </a:r>
            <a:endParaRPr lang="en-US" sz="2400" b="1" smtClean="0"/>
          </a:p>
          <a:p>
            <a:pPr marL="609600" indent="-609600" eaLnBrk="1" hangingPunct="1">
              <a:lnSpc>
                <a:spcPct val="90000"/>
              </a:lnSpc>
              <a:buFontTx/>
              <a:buAutoNum type="arabicPeriod"/>
            </a:pPr>
            <a:r>
              <a:rPr lang="en-US" sz="2400" b="1" smtClean="0"/>
              <a:t>Tahap sensorimotor </a:t>
            </a:r>
            <a:r>
              <a:rPr lang="en-US" sz="2400" smtClean="0"/>
              <a:t>(lahir – 2 tahun). Pemahaman anak terbatas pada kontak langsung dengan lingkungan. Anak sudah dapat berpikir, namun tidak dalam artian yang kita pahami.</a:t>
            </a:r>
          </a:p>
          <a:p>
            <a:pPr marL="609600" indent="-609600" eaLnBrk="1" hangingPunct="1">
              <a:lnSpc>
                <a:spcPct val="90000"/>
              </a:lnSpc>
              <a:buFontTx/>
              <a:buAutoNum type="arabicPeriod"/>
            </a:pPr>
            <a:r>
              <a:rPr lang="en-US" sz="2400" b="1" smtClean="0"/>
              <a:t>Tahap pra-operational </a:t>
            </a:r>
            <a:r>
              <a:rPr lang="en-US" sz="2400" smtClean="0"/>
              <a:t>(2 – 7 tahun). Anak mengembangkan kemampuan untuk menggunakan simbol. Namun mereka belum memahami konsep umum seperti ukuran, kecepatan, atau sebab-akibat.</a:t>
            </a:r>
          </a:p>
          <a:p>
            <a:pPr marL="609600" indent="-609600" eaLnBrk="1" hangingPunct="1">
              <a:lnSpc>
                <a:spcPct val="90000"/>
              </a:lnSpc>
              <a:buFontTx/>
              <a:buAutoNum type="arabicPeriod"/>
            </a:pPr>
            <a:r>
              <a:rPr lang="en-US" sz="2400" b="1" smtClean="0"/>
              <a:t>Tahap operasional konkret </a:t>
            </a:r>
            <a:r>
              <a:rPr lang="en-US" sz="2400" smtClean="0"/>
              <a:t>(7 – 12 tahun). Kemampuan penalaran telah berkembang, namun masih terbatas pada hal yang konkret.</a:t>
            </a:r>
          </a:p>
          <a:p>
            <a:pPr marL="609600" indent="-609600" eaLnBrk="1" hangingPunct="1">
              <a:lnSpc>
                <a:spcPct val="90000"/>
              </a:lnSpc>
              <a:buFontTx/>
              <a:buAutoNum type="arabicPeriod"/>
            </a:pPr>
            <a:r>
              <a:rPr lang="en-US" sz="2400" b="1" smtClean="0"/>
              <a:t>Tahap operasional konkret </a:t>
            </a:r>
            <a:r>
              <a:rPr lang="en-US" sz="2400" smtClean="0"/>
              <a:t>(setelah 12 tahun). Anak mampu berbicara tentang konsep, menarik kesimpulan mengenai dasar prinsip umum, dan menggunakan aturan untuk memecahkan masalah abstrak.</a:t>
            </a:r>
          </a:p>
        </p:txBody>
      </p:sp>
    </p:spTree>
    <p:extLst>
      <p:ext uri="{BB962C8B-B14F-4D97-AF65-F5344CB8AC3E}">
        <p14:creationId xmlns:p14="http://schemas.microsoft.com/office/powerpoint/2010/main" val="3483936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57200" y="1268413"/>
            <a:ext cx="8229600" cy="4525962"/>
          </a:xfrm>
        </p:spPr>
        <p:txBody>
          <a:bodyPr/>
          <a:lstStyle/>
          <a:p>
            <a:pPr eaLnBrk="1" hangingPunct="1">
              <a:buFontTx/>
              <a:buNone/>
            </a:pPr>
            <a:r>
              <a:rPr lang="en-US" b="1" smtClean="0">
                <a:solidFill>
                  <a:srgbClr val="CC0000"/>
                </a:solidFill>
              </a:rPr>
              <a:t>Freud dan Perkembangan Kepribadian</a:t>
            </a:r>
          </a:p>
          <a:p>
            <a:pPr eaLnBrk="1" hangingPunct="1">
              <a:buFontTx/>
              <a:buNone/>
            </a:pPr>
            <a:r>
              <a:rPr lang="en-US" sz="2400" smtClean="0"/>
              <a:t>Freud percaya bahwa kepribadian terdiri atas tiga unsur.</a:t>
            </a:r>
          </a:p>
          <a:p>
            <a:pPr eaLnBrk="1" hangingPunct="1">
              <a:buFontTx/>
              <a:buNone/>
            </a:pPr>
            <a:r>
              <a:rPr lang="en-US" sz="2400" b="1" i="1" smtClean="0"/>
              <a:t>Id </a:t>
            </a:r>
            <a:r>
              <a:rPr lang="en-US" sz="2400" smtClean="0"/>
              <a:t>adalah dorongan pencari kepuasan diri yang muncul sejak lahir yang menuntut pemenuhan langsung keperluan dasar: perhatian, keselamatan, makanan, seks, dan sebagainya.</a:t>
            </a:r>
          </a:p>
          <a:p>
            <a:pPr eaLnBrk="1" hangingPunct="1">
              <a:buFontTx/>
              <a:buNone/>
            </a:pPr>
            <a:r>
              <a:rPr lang="en-US" sz="2400" b="1" i="1" smtClean="0"/>
              <a:t>Ego</a:t>
            </a:r>
            <a:r>
              <a:rPr lang="en-US" sz="2400" smtClean="0"/>
              <a:t> adalah kekuatan penyeimbang antara </a:t>
            </a:r>
            <a:r>
              <a:rPr lang="en-US" sz="2400" i="1" smtClean="0"/>
              <a:t>id </a:t>
            </a:r>
            <a:r>
              <a:rPr lang="en-US" sz="2400" smtClean="0"/>
              <a:t>dan tuntutan masyarakat</a:t>
            </a:r>
            <a:r>
              <a:rPr lang="en-US" sz="2400" i="1" smtClean="0"/>
              <a:t> </a:t>
            </a:r>
            <a:r>
              <a:rPr lang="en-US" sz="2400" smtClean="0"/>
              <a:t>atau </a:t>
            </a:r>
            <a:r>
              <a:rPr lang="en-US" sz="2400" i="1" smtClean="0"/>
              <a:t>superego</a:t>
            </a:r>
            <a:r>
              <a:rPr lang="en-US" sz="2400" smtClean="0"/>
              <a:t>.</a:t>
            </a:r>
          </a:p>
          <a:p>
            <a:pPr eaLnBrk="1" hangingPunct="1">
              <a:buFontTx/>
              <a:buNone/>
            </a:pPr>
            <a:r>
              <a:rPr lang="en-US" sz="2400" b="1" i="1" smtClean="0"/>
              <a:t>Superego</a:t>
            </a:r>
            <a:r>
              <a:rPr lang="en-US" sz="2400" smtClean="0"/>
              <a:t>, atau lebih lazim dikenal sebagai </a:t>
            </a:r>
            <a:r>
              <a:rPr lang="en-US" sz="2400" i="1" smtClean="0"/>
              <a:t>hati nurani</a:t>
            </a:r>
            <a:r>
              <a:rPr lang="en-US" sz="2400" smtClean="0"/>
              <a:t>, mewakili kebudayaan dalam diri kita, norma dan nilai yang kita internalisasikan dari kelompok sosial kita.</a:t>
            </a:r>
            <a:endParaRPr lang="en-US" sz="2400" b="1" i="1" smtClean="0"/>
          </a:p>
          <a:p>
            <a:pPr eaLnBrk="1" hangingPunct="1">
              <a:buFontTx/>
              <a:buNone/>
            </a:pPr>
            <a:endParaRPr lang="en-US" sz="2400" b="1" i="1" smtClean="0"/>
          </a:p>
        </p:txBody>
      </p:sp>
    </p:spTree>
    <p:extLst>
      <p:ext uri="{BB962C8B-B14F-4D97-AF65-F5344CB8AC3E}">
        <p14:creationId xmlns:p14="http://schemas.microsoft.com/office/powerpoint/2010/main" val="1590808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468313" y="620713"/>
            <a:ext cx="8229600" cy="5545137"/>
          </a:xfrm>
        </p:spPr>
        <p:txBody>
          <a:bodyPr/>
          <a:lstStyle/>
          <a:p>
            <a:pPr eaLnBrk="1" hangingPunct="1">
              <a:buFontTx/>
              <a:buNone/>
            </a:pPr>
            <a:r>
              <a:rPr lang="en-US" b="1" smtClean="0">
                <a:solidFill>
                  <a:srgbClr val="CC0000"/>
                </a:solidFill>
              </a:rPr>
              <a:t>Freud dan Perkembangan Kepribadian</a:t>
            </a:r>
          </a:p>
          <a:p>
            <a:pPr eaLnBrk="1" hangingPunct="1">
              <a:buFontTx/>
              <a:buNone/>
            </a:pPr>
            <a:r>
              <a:rPr lang="en-US" sz="2400" smtClean="0"/>
              <a:t>Jika </a:t>
            </a:r>
            <a:r>
              <a:rPr lang="en-US" sz="2400" i="1" smtClean="0"/>
              <a:t>id</a:t>
            </a:r>
            <a:r>
              <a:rPr lang="en-US" sz="2400" smtClean="0"/>
              <a:t> kita lepas kendali, kita akan mengikuti hasrat kita akan kesenangan dan akan melanggar norma masyarakat.</a:t>
            </a:r>
          </a:p>
          <a:p>
            <a:pPr eaLnBrk="1" hangingPunct="1">
              <a:buFontTx/>
              <a:buNone/>
            </a:pPr>
            <a:r>
              <a:rPr lang="en-US" sz="2400" smtClean="0"/>
              <a:t>Jika </a:t>
            </a:r>
            <a:r>
              <a:rPr lang="en-US" sz="2400" i="1" smtClean="0"/>
              <a:t>superego</a:t>
            </a:r>
            <a:r>
              <a:rPr lang="en-US" sz="2400" smtClean="0"/>
              <a:t> kita lepas kendali, kita akan menjadi terlalu kaku dan terbelenggu oleh peraturan yang mengekang.</a:t>
            </a:r>
          </a:p>
          <a:p>
            <a:pPr eaLnBrk="1" hangingPunct="1">
              <a:buFontTx/>
              <a:buNone/>
            </a:pPr>
            <a:r>
              <a:rPr lang="en-US" sz="2400" smtClean="0"/>
              <a:t>Individu yang secara emosional sehat adalah mereka yang </a:t>
            </a:r>
            <a:r>
              <a:rPr lang="en-US" sz="2400" i="1" smtClean="0"/>
              <a:t>ego</a:t>
            </a:r>
            <a:r>
              <a:rPr lang="en-US" sz="2400" smtClean="0"/>
              <a:t>-nya berhasil menyeimbangkan antara </a:t>
            </a:r>
            <a:r>
              <a:rPr lang="en-US" sz="2400" i="1" smtClean="0"/>
              <a:t>id </a:t>
            </a:r>
            <a:r>
              <a:rPr lang="en-US" sz="2400" smtClean="0"/>
              <a:t>dan </a:t>
            </a:r>
            <a:r>
              <a:rPr lang="en-US" sz="2400" i="1" smtClean="0"/>
              <a:t>superego</a:t>
            </a:r>
            <a:r>
              <a:rPr lang="en-US" sz="2400" smtClean="0"/>
              <a:t>.</a:t>
            </a:r>
          </a:p>
          <a:p>
            <a:pPr eaLnBrk="1" hangingPunct="1">
              <a:buFontTx/>
              <a:buNone/>
            </a:pPr>
            <a:r>
              <a:rPr lang="en-US" sz="2400" smtClean="0"/>
              <a:t>Pada individu yang tidak mampu menyesuaikan diri, </a:t>
            </a:r>
            <a:r>
              <a:rPr lang="en-US" sz="2400" i="1" smtClean="0"/>
              <a:t>ego</a:t>
            </a:r>
            <a:r>
              <a:rPr lang="en-US" sz="2400" smtClean="0"/>
              <a:t>-nya tidak mampu mengendalikan konflik </a:t>
            </a:r>
            <a:r>
              <a:rPr lang="en-US" sz="2400" i="1" smtClean="0"/>
              <a:t>id-superego</a:t>
            </a:r>
            <a:r>
              <a:rPr lang="en-US" sz="2400" smtClean="0"/>
              <a:t> dan ia akan mengembangkan kebingungan internal dan perilaku bermasalah.</a:t>
            </a:r>
          </a:p>
        </p:txBody>
      </p:sp>
    </p:spTree>
    <p:extLst>
      <p:ext uri="{BB962C8B-B14F-4D97-AF65-F5344CB8AC3E}">
        <p14:creationId xmlns:p14="http://schemas.microsoft.com/office/powerpoint/2010/main" val="904193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57200" y="549275"/>
            <a:ext cx="8229600" cy="5576888"/>
          </a:xfrm>
        </p:spPr>
        <p:txBody>
          <a:bodyPr/>
          <a:lstStyle/>
          <a:p>
            <a:pPr eaLnBrk="1" hangingPunct="1">
              <a:buFontTx/>
              <a:buNone/>
            </a:pPr>
            <a:r>
              <a:rPr lang="en-US" b="1" smtClean="0">
                <a:solidFill>
                  <a:srgbClr val="CC0000"/>
                </a:solidFill>
              </a:rPr>
              <a:t>Freud dan Perkembangan Kepribadian</a:t>
            </a:r>
          </a:p>
          <a:p>
            <a:pPr eaLnBrk="1" hangingPunct="1">
              <a:buFontTx/>
              <a:buNone/>
            </a:pPr>
            <a:r>
              <a:rPr lang="en-US" sz="2400" b="1" smtClean="0">
                <a:solidFill>
                  <a:srgbClr val="008000"/>
                </a:solidFill>
              </a:rPr>
              <a:t>Evaluasi Sosiologis</a:t>
            </a:r>
          </a:p>
          <a:p>
            <a:pPr eaLnBrk="1" hangingPunct="1">
              <a:buFontTx/>
              <a:buNone/>
            </a:pPr>
            <a:r>
              <a:rPr lang="en-US" sz="2400" smtClean="0"/>
              <a:t>Para sosiolog menghargai penekanan Freud pada sosialisasi—bahwa kelompok sosial tempat kita dibesarkan mentransmisikan norma dan nilai yang mengekang dorongan biologis kita—namun menentang pandangan bahwa adalah motivasi bawah sadar dan sejak lahir yang menentukan perilaku manusia.</a:t>
            </a:r>
          </a:p>
          <a:p>
            <a:pPr eaLnBrk="1" hangingPunct="1">
              <a:buFontTx/>
              <a:buNone/>
            </a:pPr>
            <a:r>
              <a:rPr lang="en-US" sz="2400" smtClean="0"/>
              <a:t>Prinsip utama sosiologi: faktor utama penentu perilaku manusia adalah kelas sosial dan peran dalam kelompok.</a:t>
            </a:r>
          </a:p>
          <a:p>
            <a:pPr eaLnBrk="1" hangingPunct="1">
              <a:buFontTx/>
              <a:buNone/>
            </a:pPr>
            <a:r>
              <a:rPr lang="en-US" sz="2400" smtClean="0"/>
              <a:t>Para feminis sangat kritis terhadap Freud karena pandangannya yang menyebutkan bahwa apa yang “laki-laki” adalah “normal”.</a:t>
            </a:r>
          </a:p>
        </p:txBody>
      </p:sp>
    </p:spTree>
    <p:extLst>
      <p:ext uri="{BB962C8B-B14F-4D97-AF65-F5344CB8AC3E}">
        <p14:creationId xmlns:p14="http://schemas.microsoft.com/office/powerpoint/2010/main" val="359087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549275"/>
            <a:ext cx="8229600" cy="5576888"/>
          </a:xfrm>
        </p:spPr>
        <p:txBody>
          <a:bodyPr/>
          <a:lstStyle/>
          <a:p>
            <a:pPr eaLnBrk="1" hangingPunct="1">
              <a:lnSpc>
                <a:spcPct val="90000"/>
              </a:lnSpc>
              <a:buFontTx/>
              <a:buNone/>
            </a:pPr>
            <a:r>
              <a:rPr lang="en-US" b="1" smtClean="0">
                <a:solidFill>
                  <a:srgbClr val="CC0000"/>
                </a:solidFill>
              </a:rPr>
              <a:t>Sosialisasi dan Emosi</a:t>
            </a:r>
          </a:p>
          <a:p>
            <a:pPr eaLnBrk="1" hangingPunct="1">
              <a:lnSpc>
                <a:spcPct val="90000"/>
              </a:lnSpc>
              <a:buFontTx/>
              <a:buNone/>
            </a:pPr>
            <a:r>
              <a:rPr lang="en-US" sz="2400" smtClean="0"/>
              <a:t>Mereka menemukan bahwa emosi pun bukan hanya semata-mata hasil biologis, namun seperti halnya pikiran, emosi tergantung pada sosialisasi (Hochschild 1975, 1983; Reiser 1999; Turner 2000).</a:t>
            </a:r>
          </a:p>
          <a:p>
            <a:pPr eaLnBrk="1" hangingPunct="1">
              <a:lnSpc>
                <a:spcPct val="90000"/>
              </a:lnSpc>
              <a:buFontTx/>
              <a:buNone/>
            </a:pPr>
            <a:r>
              <a:rPr lang="en-US" sz="2400" b="1" smtClean="0">
                <a:solidFill>
                  <a:srgbClr val="CC0000"/>
                </a:solidFill>
              </a:rPr>
              <a:t>Emosi Global</a:t>
            </a:r>
          </a:p>
          <a:p>
            <a:pPr eaLnBrk="1" hangingPunct="1">
              <a:lnSpc>
                <a:spcPct val="90000"/>
              </a:lnSpc>
              <a:buFontTx/>
              <a:buNone/>
            </a:pPr>
            <a:r>
              <a:rPr lang="en-US" sz="2400" smtClean="0"/>
              <a:t>Paul Ekman menyimpulkan bahwa setiap orang mengalami enam emosi dasar: kemarahan, kejengkelan, ketakutan, kebahagiaan, kesedihan, dan keterkejutan—dan kita semua memperlihatkan ekspresi wajah yang sama di kala kita merasakan emosi ini.</a:t>
            </a:r>
          </a:p>
          <a:p>
            <a:pPr eaLnBrk="1" hangingPunct="1">
              <a:lnSpc>
                <a:spcPct val="90000"/>
              </a:lnSpc>
              <a:buFontTx/>
              <a:buNone/>
            </a:pPr>
            <a:r>
              <a:rPr lang="en-US" sz="2400" smtClean="0"/>
              <a:t>Ekman menyimpulkan bahwa keenam emosi tersebut tertanam dalam diri kita secara biologis, sebagai “produk gen kita.”</a:t>
            </a:r>
          </a:p>
        </p:txBody>
      </p:sp>
    </p:spTree>
    <p:extLst>
      <p:ext uri="{BB962C8B-B14F-4D97-AF65-F5344CB8AC3E}">
        <p14:creationId xmlns:p14="http://schemas.microsoft.com/office/powerpoint/2010/main" val="1913676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428625" y="642938"/>
            <a:ext cx="8229600" cy="3929062"/>
          </a:xfrm>
        </p:spPr>
        <p:txBody>
          <a:bodyPr/>
          <a:lstStyle/>
          <a:p>
            <a:pPr eaLnBrk="1" hangingPunct="1">
              <a:buFontTx/>
              <a:buNone/>
            </a:pPr>
            <a:r>
              <a:rPr lang="en-US" b="1" smtClean="0">
                <a:solidFill>
                  <a:srgbClr val="CC0000"/>
                </a:solidFill>
              </a:rPr>
              <a:t>Sosialisasi dan Emosi</a:t>
            </a:r>
          </a:p>
          <a:p>
            <a:pPr eaLnBrk="1" hangingPunct="1">
              <a:buFontTx/>
              <a:buNone/>
            </a:pPr>
            <a:r>
              <a:rPr lang="en-US" sz="2400" b="1" smtClean="0">
                <a:solidFill>
                  <a:srgbClr val="008000"/>
                </a:solidFill>
              </a:rPr>
              <a:t>Ekspresi Emosi</a:t>
            </a:r>
          </a:p>
          <a:p>
            <a:pPr eaLnBrk="1" hangingPunct="1">
              <a:buFontTx/>
              <a:buNone/>
            </a:pPr>
            <a:r>
              <a:rPr lang="en-US" sz="2400" smtClean="0"/>
              <a:t>Ekspresi emosi pun dipengaruhi oleh sosialisasi, kebudayaan, kelas sosial, dan hubungan interpersonal.</a:t>
            </a:r>
          </a:p>
        </p:txBody>
      </p:sp>
      <p:pic>
        <p:nvPicPr>
          <p:cNvPr id="97283" name="Picture 2" descr="Scan1002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2824163"/>
            <a:ext cx="3084512"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57188" y="2500313"/>
            <a:ext cx="5143500" cy="3143250"/>
          </a:xfrm>
          <a:prstGeom prst="rect">
            <a:avLst/>
          </a:prstGeom>
          <a:noFill/>
          <a:ln w="9525">
            <a:noFill/>
            <a:miter lim="800000"/>
            <a:headEnd/>
            <a:tailEnd/>
          </a:ln>
        </p:spPr>
        <p:txBody>
          <a:bodyPr/>
          <a:lstStyle/>
          <a:p>
            <a:pPr marL="342900" indent="-342900" fontAlgn="base">
              <a:spcBef>
                <a:spcPct val="20000"/>
              </a:spcBef>
              <a:spcAft>
                <a:spcPct val="0"/>
              </a:spcAft>
              <a:defRPr/>
            </a:pPr>
            <a:r>
              <a:rPr lang="en-US" sz="2400" b="1" kern="0" dirty="0" err="1">
                <a:solidFill>
                  <a:srgbClr val="008000"/>
                </a:solidFill>
                <a:cs typeface="Arial" charset="0"/>
              </a:rPr>
              <a:t>Apa</a:t>
            </a:r>
            <a:r>
              <a:rPr lang="en-US" sz="2400" b="1" kern="0" dirty="0">
                <a:solidFill>
                  <a:srgbClr val="008000"/>
                </a:solidFill>
                <a:cs typeface="Arial" charset="0"/>
              </a:rPr>
              <a:t> yang Kita </a:t>
            </a:r>
            <a:r>
              <a:rPr lang="en-US" sz="2400" b="1" kern="0" dirty="0" err="1">
                <a:solidFill>
                  <a:srgbClr val="008000"/>
                </a:solidFill>
                <a:cs typeface="Arial" charset="0"/>
              </a:rPr>
              <a:t>Rasakan</a:t>
            </a:r>
            <a:endParaRPr lang="en-US" sz="2400" b="1" kern="0" dirty="0">
              <a:solidFill>
                <a:srgbClr val="008000"/>
              </a:solidFill>
              <a:cs typeface="Arial" charset="0"/>
            </a:endParaRPr>
          </a:p>
          <a:p>
            <a:pPr marL="342900" indent="-342900" fontAlgn="base">
              <a:spcBef>
                <a:spcPct val="20000"/>
              </a:spcBef>
              <a:spcAft>
                <a:spcPct val="0"/>
              </a:spcAft>
              <a:defRPr/>
            </a:pPr>
            <a:r>
              <a:rPr lang="en-US" sz="2400" kern="0" dirty="0" err="1">
                <a:solidFill>
                  <a:srgbClr val="000000"/>
                </a:solidFill>
                <a:cs typeface="Arial" charset="0"/>
              </a:rPr>
              <a:t>Sosialisasi</a:t>
            </a:r>
            <a:r>
              <a:rPr lang="en-US" sz="2400" kern="0" dirty="0">
                <a:solidFill>
                  <a:srgbClr val="000000"/>
                </a:solidFill>
                <a:cs typeface="Arial" charset="0"/>
              </a:rPr>
              <a:t> </a:t>
            </a:r>
            <a:r>
              <a:rPr lang="en-US" sz="2400" kern="0" dirty="0" err="1">
                <a:solidFill>
                  <a:srgbClr val="000000"/>
                </a:solidFill>
                <a:cs typeface="Arial" charset="0"/>
              </a:rPr>
              <a:t>tidak</a:t>
            </a:r>
            <a:r>
              <a:rPr lang="en-US" sz="2400" kern="0" dirty="0">
                <a:solidFill>
                  <a:srgbClr val="000000"/>
                </a:solidFill>
                <a:cs typeface="Arial" charset="0"/>
              </a:rPr>
              <a:t> </a:t>
            </a:r>
            <a:r>
              <a:rPr lang="en-US" sz="2400" kern="0" dirty="0" err="1">
                <a:solidFill>
                  <a:srgbClr val="000000"/>
                </a:solidFill>
                <a:cs typeface="Arial" charset="0"/>
              </a:rPr>
              <a:t>hanya</a:t>
            </a:r>
            <a:r>
              <a:rPr lang="en-US" sz="2400" kern="0" dirty="0">
                <a:solidFill>
                  <a:srgbClr val="000000"/>
                </a:solidFill>
                <a:cs typeface="Arial" charset="0"/>
              </a:rPr>
              <a:t> </a:t>
            </a:r>
            <a:r>
              <a:rPr lang="en-US" sz="2400" kern="0" dirty="0" err="1">
                <a:solidFill>
                  <a:srgbClr val="000000"/>
                </a:solidFill>
                <a:cs typeface="Arial" charset="0"/>
              </a:rPr>
              <a:t>mengarahkan</a:t>
            </a:r>
            <a:r>
              <a:rPr lang="en-US" sz="2400" kern="0" dirty="0">
                <a:solidFill>
                  <a:srgbClr val="000000"/>
                </a:solidFill>
                <a:cs typeface="Arial" charset="0"/>
              </a:rPr>
              <a:t> </a:t>
            </a:r>
            <a:r>
              <a:rPr lang="en-US" sz="2400" kern="0" dirty="0" err="1">
                <a:solidFill>
                  <a:srgbClr val="000000"/>
                </a:solidFill>
                <a:cs typeface="Arial" charset="0"/>
              </a:rPr>
              <a:t>cara</a:t>
            </a:r>
            <a:r>
              <a:rPr lang="en-US" sz="2400" kern="0" dirty="0">
                <a:solidFill>
                  <a:srgbClr val="000000"/>
                </a:solidFill>
                <a:cs typeface="Arial" charset="0"/>
              </a:rPr>
              <a:t> </a:t>
            </a:r>
            <a:r>
              <a:rPr lang="en-US" sz="2400" kern="0" dirty="0" err="1">
                <a:solidFill>
                  <a:srgbClr val="000000"/>
                </a:solidFill>
                <a:cs typeface="Arial" charset="0"/>
              </a:rPr>
              <a:t>kita</a:t>
            </a:r>
            <a:r>
              <a:rPr lang="en-US" sz="2400" kern="0" dirty="0">
                <a:solidFill>
                  <a:srgbClr val="000000"/>
                </a:solidFill>
                <a:cs typeface="Arial" charset="0"/>
              </a:rPr>
              <a:t> </a:t>
            </a:r>
            <a:r>
              <a:rPr lang="en-US" sz="2400" kern="0" dirty="0" err="1">
                <a:solidFill>
                  <a:srgbClr val="000000"/>
                </a:solidFill>
                <a:cs typeface="Arial" charset="0"/>
              </a:rPr>
              <a:t>mengekspresikan</a:t>
            </a:r>
            <a:r>
              <a:rPr lang="en-US" sz="2400" kern="0" dirty="0">
                <a:solidFill>
                  <a:srgbClr val="000000"/>
                </a:solidFill>
                <a:cs typeface="Arial" charset="0"/>
              </a:rPr>
              <a:t> </a:t>
            </a:r>
            <a:r>
              <a:rPr lang="en-US" sz="2400" kern="0" dirty="0" err="1">
                <a:solidFill>
                  <a:srgbClr val="000000"/>
                </a:solidFill>
                <a:cs typeface="Arial" charset="0"/>
              </a:rPr>
              <a:t>emosi</a:t>
            </a:r>
            <a:r>
              <a:rPr lang="en-US" sz="2400" kern="0" dirty="0">
                <a:solidFill>
                  <a:srgbClr val="000000"/>
                </a:solidFill>
                <a:cs typeface="Arial" charset="0"/>
              </a:rPr>
              <a:t>, </a:t>
            </a:r>
            <a:r>
              <a:rPr lang="en-US" sz="2400" kern="0" dirty="0" err="1">
                <a:solidFill>
                  <a:srgbClr val="000000"/>
                </a:solidFill>
                <a:cs typeface="Arial" charset="0"/>
              </a:rPr>
              <a:t>tetapi</a:t>
            </a:r>
            <a:r>
              <a:rPr lang="en-US" sz="2400" kern="0" dirty="0">
                <a:solidFill>
                  <a:srgbClr val="000000"/>
                </a:solidFill>
                <a:cs typeface="Arial" charset="0"/>
              </a:rPr>
              <a:t> </a:t>
            </a:r>
            <a:r>
              <a:rPr lang="en-US" sz="2400" kern="0" dirty="0" err="1">
                <a:solidFill>
                  <a:srgbClr val="000000"/>
                </a:solidFill>
                <a:cs typeface="Arial" charset="0"/>
              </a:rPr>
              <a:t>bahkan</a:t>
            </a:r>
            <a:r>
              <a:rPr lang="en-US" sz="2400" kern="0" dirty="0">
                <a:solidFill>
                  <a:srgbClr val="000000"/>
                </a:solidFill>
                <a:cs typeface="Arial" charset="0"/>
              </a:rPr>
              <a:t> </a:t>
            </a:r>
            <a:r>
              <a:rPr lang="en-US" sz="2400" kern="0" dirty="0" err="1">
                <a:solidFill>
                  <a:srgbClr val="000000"/>
                </a:solidFill>
                <a:cs typeface="Arial" charset="0"/>
              </a:rPr>
              <a:t>juga</a:t>
            </a:r>
            <a:r>
              <a:rPr lang="en-US" sz="2400" kern="0" dirty="0">
                <a:solidFill>
                  <a:srgbClr val="000000"/>
                </a:solidFill>
                <a:cs typeface="Arial" charset="0"/>
              </a:rPr>
              <a:t> </a:t>
            </a:r>
            <a:r>
              <a:rPr lang="en-US" sz="2400" kern="0" dirty="0" err="1">
                <a:solidFill>
                  <a:srgbClr val="000000"/>
                </a:solidFill>
                <a:cs typeface="Arial" charset="0"/>
              </a:rPr>
              <a:t>berpengaruh</a:t>
            </a:r>
            <a:r>
              <a:rPr lang="en-US" sz="2400" kern="0" dirty="0">
                <a:solidFill>
                  <a:srgbClr val="000000"/>
                </a:solidFill>
                <a:cs typeface="Arial" charset="0"/>
              </a:rPr>
              <a:t> </a:t>
            </a:r>
            <a:r>
              <a:rPr lang="en-US" sz="2400" kern="0" dirty="0" err="1">
                <a:solidFill>
                  <a:srgbClr val="000000"/>
                </a:solidFill>
                <a:cs typeface="Arial" charset="0"/>
              </a:rPr>
              <a:t>pada</a:t>
            </a:r>
            <a:r>
              <a:rPr lang="en-US" sz="2400" kern="0" dirty="0">
                <a:solidFill>
                  <a:srgbClr val="000000"/>
                </a:solidFill>
                <a:cs typeface="Arial" charset="0"/>
              </a:rPr>
              <a:t> </a:t>
            </a:r>
            <a:r>
              <a:rPr lang="en-US" sz="2400" kern="0" dirty="0" err="1">
                <a:solidFill>
                  <a:srgbClr val="000000"/>
                </a:solidFill>
                <a:cs typeface="Arial" charset="0"/>
              </a:rPr>
              <a:t>apa</a:t>
            </a:r>
            <a:r>
              <a:rPr lang="en-US" sz="2400" kern="0" dirty="0">
                <a:solidFill>
                  <a:srgbClr val="000000"/>
                </a:solidFill>
                <a:cs typeface="Arial" charset="0"/>
              </a:rPr>
              <a:t> yang </a:t>
            </a:r>
            <a:r>
              <a:rPr lang="en-US" sz="2400" kern="0" dirty="0" err="1">
                <a:solidFill>
                  <a:srgbClr val="000000"/>
                </a:solidFill>
                <a:cs typeface="Arial" charset="0"/>
              </a:rPr>
              <a:t>kita</a:t>
            </a:r>
            <a:r>
              <a:rPr lang="en-US" sz="2400" kern="0" dirty="0">
                <a:solidFill>
                  <a:srgbClr val="000000"/>
                </a:solidFill>
                <a:cs typeface="Arial" charset="0"/>
              </a:rPr>
              <a:t> </a:t>
            </a:r>
            <a:r>
              <a:rPr lang="en-US" sz="2400" kern="0" dirty="0" err="1">
                <a:solidFill>
                  <a:srgbClr val="000000"/>
                </a:solidFill>
                <a:cs typeface="Arial" charset="0"/>
              </a:rPr>
              <a:t>rasakan</a:t>
            </a:r>
            <a:r>
              <a:rPr lang="en-US" sz="2400" kern="0" dirty="0">
                <a:solidFill>
                  <a:srgbClr val="000000"/>
                </a:solidFill>
                <a:cs typeface="Arial" charset="0"/>
              </a:rPr>
              <a:t> (Clark 1997; Shield 2002).</a:t>
            </a:r>
          </a:p>
        </p:txBody>
      </p:sp>
    </p:spTree>
    <p:extLst>
      <p:ext uri="{BB962C8B-B14F-4D97-AF65-F5344CB8AC3E}">
        <p14:creationId xmlns:p14="http://schemas.microsoft.com/office/powerpoint/2010/main" val="189190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457200" y="803275"/>
            <a:ext cx="8229600" cy="5434013"/>
          </a:xfrm>
        </p:spPr>
        <p:txBody>
          <a:bodyPr/>
          <a:lstStyle/>
          <a:p>
            <a:pPr eaLnBrk="1" hangingPunct="1">
              <a:buFontTx/>
              <a:buNone/>
            </a:pPr>
            <a:r>
              <a:rPr lang="en-US" b="1" smtClean="0">
                <a:solidFill>
                  <a:srgbClr val="CC0000"/>
                </a:solidFill>
              </a:rPr>
              <a:t>Masyarakat Dalam Diri: Diri dan Emosi sebagai Kendali Sosial</a:t>
            </a:r>
          </a:p>
          <a:p>
            <a:pPr eaLnBrk="1" hangingPunct="1">
              <a:buFontTx/>
              <a:buNone/>
            </a:pPr>
            <a:r>
              <a:rPr lang="en-US" sz="2400" smtClean="0"/>
              <a:t>Sosialisasi dan emosi merupakan bagian pokok dalam proses menjadikan kita anggota masyarakat yang baik, karena diri dan emosi kitalah yang membentuk perilaku.</a:t>
            </a:r>
          </a:p>
          <a:p>
            <a:pPr eaLnBrk="1" hangingPunct="1">
              <a:buFontTx/>
              <a:buNone/>
            </a:pPr>
            <a:r>
              <a:rPr lang="en-US" sz="2400" smtClean="0"/>
              <a:t>Pengalaman Anda dalam masyarakat telah menciptakan suatu diri yang berpikir dengan pola tertentu dan merasakan emosi tertentu.</a:t>
            </a:r>
          </a:p>
          <a:p>
            <a:pPr eaLnBrk="1" hangingPunct="1">
              <a:buFontTx/>
              <a:buNone/>
            </a:pPr>
            <a:r>
              <a:rPr lang="en-US" sz="2400" i="1" smtClean="0"/>
              <a:t>Cermin sosial kita</a:t>
            </a:r>
            <a:r>
              <a:rPr lang="en-US" sz="2400" smtClean="0"/>
              <a:t>—hasil dari sosialisasi dalam diri dan emosi—menegakkan kendali yang efektif terhadap perilaku kita.</a:t>
            </a:r>
            <a:endParaRPr lang="en-US" sz="2400" i="1" smtClean="0"/>
          </a:p>
        </p:txBody>
      </p:sp>
    </p:spTree>
    <p:extLst>
      <p:ext uri="{BB962C8B-B14F-4D97-AF65-F5344CB8AC3E}">
        <p14:creationId xmlns:p14="http://schemas.microsoft.com/office/powerpoint/2010/main" val="3380209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4000" b="1" smtClean="0">
                <a:solidFill>
                  <a:srgbClr val="000066"/>
                </a:solidFill>
              </a:rPr>
              <a:t>SOSIALISASI KE DALAM GENDER</a:t>
            </a:r>
          </a:p>
        </p:txBody>
      </p:sp>
      <p:sp>
        <p:nvSpPr>
          <p:cNvPr id="99331" name="Rectangle 3"/>
          <p:cNvSpPr>
            <a:spLocks noGrp="1" noChangeArrowheads="1"/>
          </p:cNvSpPr>
          <p:nvPr>
            <p:ph type="body" idx="1"/>
          </p:nvPr>
        </p:nvSpPr>
        <p:spPr>
          <a:xfrm>
            <a:off x="457200" y="1600200"/>
            <a:ext cx="8229600" cy="4852988"/>
          </a:xfrm>
        </p:spPr>
        <p:txBody>
          <a:bodyPr/>
          <a:lstStyle/>
          <a:p>
            <a:pPr eaLnBrk="1" hangingPunct="1">
              <a:buFontTx/>
              <a:buNone/>
            </a:pPr>
            <a:r>
              <a:rPr lang="en-US" sz="2400" smtClean="0"/>
              <a:t>Untuk mengarahkan perilaku kita, masyarakat menggunakan </a:t>
            </a:r>
            <a:r>
              <a:rPr lang="en-US" sz="2400" b="1" smtClean="0"/>
              <a:t>sosialisasi gender</a:t>
            </a:r>
            <a:r>
              <a:rPr lang="en-US" sz="2400" smtClean="0"/>
              <a:t>—mengharapkan sikap dan perilaku berbeda atas dasar jenis kelamin.</a:t>
            </a:r>
          </a:p>
          <a:p>
            <a:pPr eaLnBrk="1" hangingPunct="1">
              <a:buFontTx/>
              <a:buNone/>
            </a:pPr>
            <a:r>
              <a:rPr lang="en-US" b="1" smtClean="0">
                <a:solidFill>
                  <a:srgbClr val="CC0000"/>
                </a:solidFill>
              </a:rPr>
              <a:t>Pesan-pesan Gender</a:t>
            </a:r>
          </a:p>
          <a:p>
            <a:pPr eaLnBrk="1" hangingPunct="1">
              <a:buFontTx/>
              <a:buNone/>
            </a:pPr>
            <a:r>
              <a:rPr lang="en-US" sz="2400" b="1" smtClean="0">
                <a:solidFill>
                  <a:srgbClr val="008000"/>
                </a:solidFill>
              </a:rPr>
              <a:t>Keluarga</a:t>
            </a:r>
          </a:p>
          <a:p>
            <a:pPr eaLnBrk="1" hangingPunct="1">
              <a:buFontTx/>
              <a:buNone/>
            </a:pPr>
            <a:r>
              <a:rPr lang="en-US" sz="2400" smtClean="0"/>
              <a:t>Orang tua adalah orang lain yang penting pertama yang mengajarkan tempat kita dalam pembagian dunia simbolis ini.</a:t>
            </a:r>
          </a:p>
          <a:p>
            <a:pPr eaLnBrk="1" hangingPunct="1">
              <a:buFontTx/>
              <a:buNone/>
            </a:pPr>
            <a:r>
              <a:rPr lang="en-US" sz="2400" smtClean="0"/>
              <a:t>Orientasi gender tertanam sedemikian dalam sehingga orang tua bahkan tidak menyadari pengajaran yang mereka lakukan.</a:t>
            </a:r>
          </a:p>
        </p:txBody>
      </p:sp>
    </p:spTree>
    <p:extLst>
      <p:ext uri="{BB962C8B-B14F-4D97-AF65-F5344CB8AC3E}">
        <p14:creationId xmlns:p14="http://schemas.microsoft.com/office/powerpoint/2010/main" val="232554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4000" b="1" smtClean="0">
                <a:solidFill>
                  <a:srgbClr val="000066"/>
                </a:solidFill>
              </a:rPr>
              <a:t>APAKAH SIFAT MANUSIA ITU?</a:t>
            </a:r>
          </a:p>
        </p:txBody>
      </p:sp>
      <p:sp>
        <p:nvSpPr>
          <p:cNvPr id="81923" name="Rectangle 3"/>
          <p:cNvSpPr>
            <a:spLocks noGrp="1" noChangeArrowheads="1"/>
          </p:cNvSpPr>
          <p:nvPr>
            <p:ph type="body" idx="1"/>
          </p:nvPr>
        </p:nvSpPr>
        <p:spPr>
          <a:xfrm>
            <a:off x="457200" y="1600200"/>
            <a:ext cx="8229600" cy="4924425"/>
          </a:xfrm>
        </p:spPr>
        <p:txBody>
          <a:bodyPr/>
          <a:lstStyle/>
          <a:p>
            <a:pPr eaLnBrk="1" hangingPunct="1">
              <a:buFontTx/>
              <a:buNone/>
            </a:pPr>
            <a:r>
              <a:rPr lang="en-US" sz="2400" smtClean="0"/>
              <a:t>Sejauh manakah ciri-ciri orang berasal dari “alam” (keturunan), dan sejauh mana berasal dari “asuhan” (</a:t>
            </a:r>
            <a:r>
              <a:rPr lang="en-US" sz="2400" b="1" smtClean="0"/>
              <a:t>lingkungan sosial </a:t>
            </a:r>
            <a:r>
              <a:rPr lang="en-US" sz="2400" smtClean="0"/>
              <a:t>atau kontak dengan orang lain)?</a:t>
            </a:r>
          </a:p>
          <a:p>
            <a:pPr eaLnBrk="1" hangingPunct="1">
              <a:buFontTx/>
              <a:buNone/>
            </a:pPr>
            <a:r>
              <a:rPr lang="en-US" b="1" smtClean="0">
                <a:solidFill>
                  <a:srgbClr val="CC0000"/>
                </a:solidFill>
              </a:rPr>
              <a:t>Anak-anak Feral</a:t>
            </a:r>
          </a:p>
          <a:p>
            <a:pPr eaLnBrk="1" hangingPunct="1">
              <a:buFontTx/>
              <a:buNone/>
            </a:pPr>
            <a:r>
              <a:rPr lang="en-US" sz="2400" smtClean="0"/>
              <a:t>Dahulu cerita anak-anak “liar” yang dibesarkan di hutan hanyalah sekadar mitos. </a:t>
            </a:r>
          </a:p>
          <a:p>
            <a:pPr eaLnBrk="1" hangingPunct="1">
              <a:buFontTx/>
              <a:buNone/>
            </a:pPr>
            <a:r>
              <a:rPr lang="en-US" sz="2400" smtClean="0"/>
              <a:t>Kini cerita tersebut tidak lagi hanya sekadar mitos semenjak ditemukannya puluhan kisah semacam itu, yang salah satunya diteliti oleh ilmuwan Prancis.</a:t>
            </a:r>
          </a:p>
          <a:p>
            <a:pPr eaLnBrk="1" hangingPunct="1">
              <a:buFontTx/>
              <a:buNone/>
            </a:pPr>
            <a:r>
              <a:rPr lang="en-US" sz="2400" smtClean="0"/>
              <a:t>Pertanyaannya adalah: bila kita tersentuh oleh masyarakat, apakah kita akan menyerupai anak feral?</a:t>
            </a:r>
          </a:p>
        </p:txBody>
      </p:sp>
    </p:spTree>
    <p:extLst>
      <p:ext uri="{BB962C8B-B14F-4D97-AF65-F5344CB8AC3E}">
        <p14:creationId xmlns:p14="http://schemas.microsoft.com/office/powerpoint/2010/main" val="1348179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457200" y="214313"/>
            <a:ext cx="8229600" cy="3167062"/>
          </a:xfrm>
        </p:spPr>
        <p:txBody>
          <a:bodyPr/>
          <a:lstStyle/>
          <a:p>
            <a:pPr eaLnBrk="1" hangingPunct="1">
              <a:buFontTx/>
              <a:buNone/>
            </a:pPr>
            <a:r>
              <a:rPr lang="en-US" b="1" smtClean="0">
                <a:solidFill>
                  <a:srgbClr val="CC0000"/>
                </a:solidFill>
              </a:rPr>
              <a:t>Pesan-pesan Gender</a:t>
            </a:r>
          </a:p>
          <a:p>
            <a:pPr eaLnBrk="1" hangingPunct="1">
              <a:buFontTx/>
              <a:buNone/>
            </a:pPr>
            <a:r>
              <a:rPr lang="en-US" sz="2400" b="1" smtClean="0">
                <a:solidFill>
                  <a:srgbClr val="008000"/>
                </a:solidFill>
              </a:rPr>
              <a:t>Teman Sebaya</a:t>
            </a:r>
          </a:p>
          <a:p>
            <a:pPr eaLnBrk="1" hangingPunct="1">
              <a:buFontTx/>
              <a:buNone/>
            </a:pPr>
            <a:r>
              <a:rPr lang="en-US" sz="2400" smtClean="0"/>
              <a:t>Proses pemilahan yang dimulai dalam keluarga diperkuat ketika anak berhadapan dengan aspek lain dari masyarakat, salah satunya adalah teman sebaya.</a:t>
            </a:r>
          </a:p>
          <a:p>
            <a:pPr eaLnBrk="1" hangingPunct="1">
              <a:buFontTx/>
              <a:buNone/>
            </a:pPr>
            <a:r>
              <a:rPr lang="en-US" sz="2400" b="1" smtClean="0"/>
              <a:t>Kelompok sebaya</a:t>
            </a:r>
            <a:r>
              <a:rPr lang="en-US" sz="2400" smtClean="0"/>
              <a:t> adalah individu yang usianya kurang-lebih sama, yang terikat oleh kepentingan bersama.</a:t>
            </a:r>
          </a:p>
        </p:txBody>
      </p:sp>
      <p:pic>
        <p:nvPicPr>
          <p:cNvPr id="100355" name="Picture 2" descr="Scan1008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357563"/>
            <a:ext cx="757237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Box 3"/>
          <p:cNvSpPr txBox="1">
            <a:spLocks noChangeArrowheads="1"/>
          </p:cNvSpPr>
          <p:nvPr/>
        </p:nvSpPr>
        <p:spPr bwMode="auto">
          <a:xfrm>
            <a:off x="785813" y="5715000"/>
            <a:ext cx="7572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d-ID" sz="1400" i="1" smtClean="0">
                <a:solidFill>
                  <a:srgbClr val="000000"/>
                </a:solidFill>
                <a:cs typeface="Arial" charset="0"/>
              </a:rPr>
              <a:t>Peran gender yang telah kita pelajari semasa kanak-kanak menjadi bagian orientasi dasar kita ke kehidupan. Meskipun kita memperhalus peran tersebut manakala usia kita bertambah, peran tersebut tetap dibangun di sekitar kerangka yang ditetapkan semasa kanak-kanak.</a:t>
            </a:r>
          </a:p>
        </p:txBody>
      </p:sp>
    </p:spTree>
    <p:extLst>
      <p:ext uri="{BB962C8B-B14F-4D97-AF65-F5344CB8AC3E}">
        <p14:creationId xmlns:p14="http://schemas.microsoft.com/office/powerpoint/2010/main" val="957184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457200" y="404813"/>
            <a:ext cx="6043613" cy="5524500"/>
          </a:xfrm>
        </p:spPr>
        <p:txBody>
          <a:bodyPr/>
          <a:lstStyle/>
          <a:p>
            <a:pPr eaLnBrk="1" hangingPunct="1">
              <a:buFontTx/>
              <a:buNone/>
            </a:pPr>
            <a:r>
              <a:rPr lang="en-US" b="1" smtClean="0">
                <a:solidFill>
                  <a:srgbClr val="CC0000"/>
                </a:solidFill>
              </a:rPr>
              <a:t>Pesan-pesan Gender</a:t>
            </a:r>
          </a:p>
          <a:p>
            <a:pPr eaLnBrk="1" hangingPunct="1">
              <a:buFontTx/>
              <a:buNone/>
            </a:pPr>
            <a:r>
              <a:rPr lang="en-US" sz="2400" b="1" smtClean="0">
                <a:solidFill>
                  <a:srgbClr val="008000"/>
                </a:solidFill>
              </a:rPr>
              <a:t>Media Massa</a:t>
            </a:r>
          </a:p>
          <a:p>
            <a:pPr eaLnBrk="1" hangingPunct="1">
              <a:buFontTx/>
              <a:buNone/>
            </a:pPr>
            <a:r>
              <a:rPr lang="en-US" sz="2400" smtClean="0"/>
              <a:t>Televisi dan film cenderung melebih-lebihkan peran tokoh laki-laki daripada tokoh perempuan.</a:t>
            </a:r>
          </a:p>
          <a:p>
            <a:pPr eaLnBrk="1" hangingPunct="1">
              <a:buFontTx/>
              <a:buNone/>
            </a:pPr>
            <a:r>
              <a:rPr lang="en-US" sz="2400" smtClean="0"/>
              <a:t>Belakangan ini telah muncul tokoh-tokoh pendobrak stereotip yang cenderung menghasilkan perubahan ide mengenai jenis kelamin.</a:t>
            </a:r>
          </a:p>
          <a:p>
            <a:pPr eaLnBrk="1" hangingPunct="1">
              <a:buFontTx/>
              <a:buNone/>
            </a:pPr>
            <a:r>
              <a:rPr lang="en-US" sz="2400" smtClean="0"/>
              <a:t>Video game mencerminkan perubahan muktahir dalam peran jenis kelamin.</a:t>
            </a:r>
          </a:p>
        </p:txBody>
      </p:sp>
      <p:pic>
        <p:nvPicPr>
          <p:cNvPr id="101379" name="Picture 2" descr="Scan1102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571500"/>
            <a:ext cx="22590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95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b="1" smtClean="0">
                <a:solidFill>
                  <a:srgbClr val="000066"/>
                </a:solidFill>
              </a:rPr>
              <a:t>AGEN SOSIALISASI</a:t>
            </a:r>
          </a:p>
        </p:txBody>
      </p:sp>
      <p:sp>
        <p:nvSpPr>
          <p:cNvPr id="102403" name="Rectangle 3"/>
          <p:cNvSpPr>
            <a:spLocks noGrp="1" noChangeArrowheads="1"/>
          </p:cNvSpPr>
          <p:nvPr>
            <p:ph type="body" idx="1"/>
          </p:nvPr>
        </p:nvSpPr>
        <p:spPr/>
        <p:txBody>
          <a:bodyPr/>
          <a:lstStyle/>
          <a:p>
            <a:pPr eaLnBrk="1" hangingPunct="1">
              <a:buFontTx/>
              <a:buNone/>
            </a:pPr>
            <a:r>
              <a:rPr lang="en-US" sz="2400" b="1" smtClean="0"/>
              <a:t>Agen sosialisasi </a:t>
            </a:r>
            <a:r>
              <a:rPr lang="en-US" sz="2400" smtClean="0"/>
              <a:t>adalah orang dan kelompok yang mempengaruhi orientasi kita ke kehidupan—konsep diri, emosi, sikap, dan perilaku.</a:t>
            </a:r>
          </a:p>
          <a:p>
            <a:pPr eaLnBrk="1" hangingPunct="1">
              <a:buFontTx/>
              <a:buNone/>
            </a:pPr>
            <a:r>
              <a:rPr lang="en-US" b="1" smtClean="0">
                <a:solidFill>
                  <a:srgbClr val="CC0000"/>
                </a:solidFill>
              </a:rPr>
              <a:t>Keluarga</a:t>
            </a:r>
          </a:p>
          <a:p>
            <a:pPr eaLnBrk="1" hangingPunct="1">
              <a:buFontTx/>
              <a:buNone/>
            </a:pPr>
            <a:r>
              <a:rPr lang="en-US" sz="2400" smtClean="0"/>
              <a:t>Sosialisasi bergantung pada kelas sosial suatu keluarga.</a:t>
            </a:r>
          </a:p>
          <a:p>
            <a:pPr eaLnBrk="1" hangingPunct="1">
              <a:buFontTx/>
              <a:buNone/>
            </a:pPr>
            <a:r>
              <a:rPr lang="en-US" sz="2400" smtClean="0"/>
              <a:t>Orang tua dari tiap kelas sosial menginginkan anak mereka hidup dan memiliki kualitas yang serupa dengan mereka.</a:t>
            </a:r>
          </a:p>
          <a:p>
            <a:pPr eaLnBrk="1" hangingPunct="1">
              <a:buFontTx/>
              <a:buNone/>
            </a:pPr>
            <a:r>
              <a:rPr lang="en-US" sz="2400" smtClean="0"/>
              <a:t>Jenis pekerjaan orang tua ikut mempengaruhi bagaimana orang tua akan mendidik anaknya.</a:t>
            </a:r>
          </a:p>
        </p:txBody>
      </p:sp>
    </p:spTree>
    <p:extLst>
      <p:ext uri="{BB962C8B-B14F-4D97-AF65-F5344CB8AC3E}">
        <p14:creationId xmlns:p14="http://schemas.microsoft.com/office/powerpoint/2010/main" val="2850166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457200" y="1052513"/>
            <a:ext cx="8229600" cy="4781550"/>
          </a:xfrm>
        </p:spPr>
        <p:txBody>
          <a:bodyPr/>
          <a:lstStyle/>
          <a:p>
            <a:pPr eaLnBrk="1" hangingPunct="1">
              <a:buFontTx/>
              <a:buNone/>
            </a:pPr>
            <a:r>
              <a:rPr lang="en-US" b="1" smtClean="0">
                <a:solidFill>
                  <a:srgbClr val="CC0000"/>
                </a:solidFill>
              </a:rPr>
              <a:t>Lingkungan Hunian</a:t>
            </a:r>
          </a:p>
          <a:p>
            <a:pPr eaLnBrk="1" hangingPunct="1">
              <a:buFontTx/>
              <a:buNone/>
            </a:pPr>
            <a:r>
              <a:rPr lang="en-US" sz="2400" smtClean="0"/>
              <a:t>Lingkungan hunian ikut berperan dalam proses sosialisasi.</a:t>
            </a:r>
          </a:p>
          <a:p>
            <a:pPr eaLnBrk="1" hangingPunct="1">
              <a:buFontTx/>
              <a:buNone/>
            </a:pPr>
            <a:r>
              <a:rPr lang="en-US" sz="2400" smtClean="0"/>
              <a:t>Anak-anak dari lingkungan hunian yang lebih miskin lebih cenderung bermasalah dengan hukum, hamil di luar nikah, putus sekolah, dan berakhir dalam kehidupan yang tidak menguntungkan.</a:t>
            </a:r>
          </a:p>
          <a:p>
            <a:pPr eaLnBrk="1" hangingPunct="1">
              <a:buFontTx/>
              <a:buNone/>
            </a:pPr>
            <a:r>
              <a:rPr lang="en-US" b="1" smtClean="0">
                <a:solidFill>
                  <a:srgbClr val="CC0000"/>
                </a:solidFill>
              </a:rPr>
              <a:t>Agama</a:t>
            </a:r>
          </a:p>
          <a:p>
            <a:pPr eaLnBrk="1" hangingPunct="1">
              <a:buFontTx/>
              <a:buNone/>
            </a:pPr>
            <a:r>
              <a:rPr lang="en-US" sz="2400" smtClean="0"/>
              <a:t>Dengan mempengaruhi nilai, agama menjadi suatu komponen kunci dalam ide orang mengenai benar dan salah.</a:t>
            </a:r>
          </a:p>
          <a:p>
            <a:pPr eaLnBrk="1" hangingPunct="1">
              <a:buFontTx/>
              <a:buNone/>
            </a:pPr>
            <a:r>
              <a:rPr lang="en-US" sz="2400" smtClean="0"/>
              <a:t>Ide keagamaan memberikan ide dasar mengenai moralitas.</a:t>
            </a:r>
            <a:endParaRPr lang="en-US" smtClean="0"/>
          </a:p>
        </p:txBody>
      </p:sp>
    </p:spTree>
    <p:extLst>
      <p:ext uri="{BB962C8B-B14F-4D97-AF65-F5344CB8AC3E}">
        <p14:creationId xmlns:p14="http://schemas.microsoft.com/office/powerpoint/2010/main" val="3811559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457200" y="549275"/>
            <a:ext cx="8229600" cy="5576888"/>
          </a:xfrm>
        </p:spPr>
        <p:txBody>
          <a:bodyPr/>
          <a:lstStyle/>
          <a:p>
            <a:pPr eaLnBrk="1" hangingPunct="1">
              <a:buFontTx/>
              <a:buNone/>
            </a:pPr>
            <a:r>
              <a:rPr lang="en-US" b="1" smtClean="0">
                <a:solidFill>
                  <a:srgbClr val="CC0000"/>
                </a:solidFill>
              </a:rPr>
              <a:t>Penitipan Anak</a:t>
            </a:r>
          </a:p>
          <a:p>
            <a:pPr eaLnBrk="1" hangingPunct="1">
              <a:buFontTx/>
              <a:buNone/>
            </a:pPr>
            <a:r>
              <a:rPr lang="en-US" sz="2400" smtClean="0"/>
              <a:t>Anak yang meluangkan waktu lebih banyak di penitipan anak memiliki ikatan yang lebih lemah dengan ibu mereka serta lebih cenderung berkelahi, kejam, dan galak.</a:t>
            </a:r>
          </a:p>
          <a:p>
            <a:pPr eaLnBrk="1" hangingPunct="1">
              <a:buFontTx/>
              <a:buNone/>
            </a:pPr>
            <a:r>
              <a:rPr lang="en-US" sz="2400" smtClean="0"/>
              <a:t>Dengan menitipkan anak, sang ibu mungkin kurang meluangkan waktu dengan anak mereka serta kurang responsif terhadap keperluan emosional sang anak karena sang ibu kurang mengenal “sistem isyarat” sang anak.</a:t>
            </a:r>
          </a:p>
          <a:p>
            <a:pPr eaLnBrk="1" hangingPunct="1">
              <a:buFontTx/>
              <a:buNone/>
            </a:pPr>
            <a:r>
              <a:rPr lang="en-US" sz="2400" smtClean="0"/>
              <a:t>Namun anak yang menghabiskan sebagian besar waktu di penitipan anak memperoleh skor lebih tinggi dalam tes bahasa.</a:t>
            </a:r>
          </a:p>
        </p:txBody>
      </p:sp>
    </p:spTree>
    <p:extLst>
      <p:ext uri="{BB962C8B-B14F-4D97-AF65-F5344CB8AC3E}">
        <p14:creationId xmlns:p14="http://schemas.microsoft.com/office/powerpoint/2010/main" val="208088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5474" name="Rectangle 3"/>
          <p:cNvSpPr>
            <a:spLocks noGrp="1" noChangeArrowheads="1"/>
          </p:cNvSpPr>
          <p:nvPr>
            <p:ph type="body" idx="1"/>
          </p:nvPr>
        </p:nvSpPr>
        <p:spPr>
          <a:xfrm>
            <a:off x="457200" y="1196975"/>
            <a:ext cx="8229600" cy="4525963"/>
          </a:xfrm>
        </p:spPr>
        <p:txBody>
          <a:bodyPr/>
          <a:lstStyle/>
          <a:p>
            <a:pPr eaLnBrk="1" hangingPunct="1">
              <a:buFontTx/>
              <a:buNone/>
            </a:pPr>
            <a:r>
              <a:rPr lang="en-US" b="1" smtClean="0">
                <a:solidFill>
                  <a:srgbClr val="CC0000"/>
                </a:solidFill>
              </a:rPr>
              <a:t>Sekolah dan Teman Sebaya</a:t>
            </a:r>
          </a:p>
          <a:p>
            <a:pPr eaLnBrk="1" hangingPunct="1">
              <a:buFontTx/>
              <a:buNone/>
            </a:pPr>
            <a:r>
              <a:rPr lang="en-US" sz="2400" smtClean="0"/>
              <a:t>Di kala pengalaman anak dengan agen sosialisasi meluas, pengaruh keluarga berkurang. Sekolah merupakan salah satu alih kesetiaan dan pembelajaran nilai baru yang signifikan.</a:t>
            </a:r>
          </a:p>
          <a:p>
            <a:pPr eaLnBrk="1" hangingPunct="1">
              <a:buFontTx/>
              <a:buNone/>
            </a:pPr>
            <a:r>
              <a:rPr lang="en-US" sz="2400" smtClean="0"/>
              <a:t>Pemisahan peran jenis kelamin anak ditentukan oleh norma yang berlaku di sekolah.</a:t>
            </a:r>
          </a:p>
          <a:p>
            <a:pPr eaLnBrk="1" hangingPunct="1">
              <a:buFontTx/>
              <a:buNone/>
            </a:pPr>
            <a:r>
              <a:rPr lang="en-US" sz="2400" smtClean="0"/>
              <a:t>Kelompok sebaya memberikan pengaruhnya yang paling kuat melalui peraturannya—“konformitas atau penolakan”—sehingga standar kelompok sebaya kita cenderung mendominasi kehidupan kita.</a:t>
            </a:r>
          </a:p>
        </p:txBody>
      </p:sp>
    </p:spTree>
    <p:extLst>
      <p:ext uri="{BB962C8B-B14F-4D97-AF65-F5344CB8AC3E}">
        <p14:creationId xmlns:p14="http://schemas.microsoft.com/office/powerpoint/2010/main" val="4275972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6498" name="Rectangle 3"/>
          <p:cNvSpPr>
            <a:spLocks noGrp="1" noChangeArrowheads="1"/>
          </p:cNvSpPr>
          <p:nvPr>
            <p:ph type="body" idx="1"/>
          </p:nvPr>
        </p:nvSpPr>
        <p:spPr/>
        <p:txBody>
          <a:bodyPr/>
          <a:lstStyle/>
          <a:p>
            <a:pPr eaLnBrk="1" hangingPunct="1">
              <a:buFontTx/>
              <a:buNone/>
            </a:pPr>
            <a:r>
              <a:rPr lang="en-US" b="1" smtClean="0">
                <a:solidFill>
                  <a:srgbClr val="CC0000"/>
                </a:solidFill>
              </a:rPr>
              <a:t>Tempat Kerja</a:t>
            </a:r>
          </a:p>
          <a:p>
            <a:pPr eaLnBrk="1" hangingPunct="1">
              <a:buFontTx/>
              <a:buNone/>
            </a:pPr>
            <a:r>
              <a:rPr lang="en-US" sz="2400" smtClean="0"/>
              <a:t>Di tempat kerja, kita tidak hanya mempelajari keterampilan kerja, akan tetapi juga suatu perspektif tentang dunia.</a:t>
            </a:r>
          </a:p>
          <a:p>
            <a:pPr eaLnBrk="1" hangingPunct="1">
              <a:buFontTx/>
              <a:buNone/>
            </a:pPr>
            <a:r>
              <a:rPr lang="en-US" sz="2400" smtClean="0"/>
              <a:t>Kita mungkin menjalani </a:t>
            </a:r>
            <a:r>
              <a:rPr lang="en-US" sz="2400" b="1" smtClean="0"/>
              <a:t>sosialisasi antipartisipatoris</a:t>
            </a:r>
            <a:r>
              <a:rPr lang="en-US" sz="2400" smtClean="0"/>
              <a:t>—belajar memainkan suatu peran sebelum benar-benar menjalaninya, dengan didasarkan pada sejumlah informasi yang kita kumpulkan—sebelum menjalin komitmen dengan suatu jenis pekerjaan tertentu.</a:t>
            </a:r>
          </a:p>
        </p:txBody>
      </p:sp>
    </p:spTree>
    <p:extLst>
      <p:ext uri="{BB962C8B-B14F-4D97-AF65-F5344CB8AC3E}">
        <p14:creationId xmlns:p14="http://schemas.microsoft.com/office/powerpoint/2010/main" val="4023376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b="1" smtClean="0">
                <a:solidFill>
                  <a:srgbClr val="000066"/>
                </a:solidFill>
              </a:rPr>
              <a:t>RESOSIALISASI</a:t>
            </a:r>
          </a:p>
        </p:txBody>
      </p:sp>
      <p:sp>
        <p:nvSpPr>
          <p:cNvPr id="107523" name="Rectangle 3"/>
          <p:cNvSpPr>
            <a:spLocks noGrp="1" noChangeArrowheads="1"/>
          </p:cNvSpPr>
          <p:nvPr>
            <p:ph type="body" idx="1"/>
          </p:nvPr>
        </p:nvSpPr>
        <p:spPr/>
        <p:txBody>
          <a:bodyPr/>
          <a:lstStyle/>
          <a:p>
            <a:pPr eaLnBrk="1" hangingPunct="1">
              <a:buFontTx/>
              <a:buNone/>
            </a:pPr>
            <a:r>
              <a:rPr lang="en-US" sz="2400" b="1" smtClean="0"/>
              <a:t>Resosialisasi</a:t>
            </a:r>
            <a:r>
              <a:rPr lang="en-US" sz="2400" smtClean="0"/>
              <a:t> adalah proses mempelajari norma, nilai, sikap, dan perilaku baru yang sepadan dengan situasi baru yang mereka hadapi dalam kehidupan.</a:t>
            </a:r>
          </a:p>
          <a:p>
            <a:pPr eaLnBrk="1" hangingPunct="1">
              <a:buFontTx/>
              <a:buNone/>
            </a:pPr>
            <a:r>
              <a:rPr lang="en-US" sz="2400" smtClean="0"/>
              <a:t>Resosialisasi dapat bersifat lembut maupun sangat kuat.</a:t>
            </a:r>
          </a:p>
          <a:p>
            <a:pPr eaLnBrk="1" hangingPunct="1">
              <a:buFontTx/>
              <a:buNone/>
            </a:pPr>
            <a:r>
              <a:rPr lang="en-US" b="1" smtClean="0">
                <a:solidFill>
                  <a:srgbClr val="CC0000"/>
                </a:solidFill>
              </a:rPr>
              <a:t>Institusi Total</a:t>
            </a:r>
          </a:p>
          <a:p>
            <a:pPr eaLnBrk="1" hangingPunct="1">
              <a:buFontTx/>
              <a:buNone/>
            </a:pPr>
            <a:r>
              <a:rPr lang="en-US" sz="2400" smtClean="0"/>
              <a:t>Erving Goffman (1961) menciptakan istilah institusi total untuk menggambarkan suatu tempat di mana orang terputus dari masyarakat dan hampir sepenuhnya berada di bawah kendali para pejabat yang mengelola tempat tersebut.</a:t>
            </a:r>
          </a:p>
          <a:p>
            <a:pPr eaLnBrk="1" hangingPunct="1">
              <a:buFontTx/>
              <a:buNone/>
            </a:pPr>
            <a:endParaRPr lang="en-US" sz="2400" smtClean="0"/>
          </a:p>
        </p:txBody>
      </p:sp>
    </p:spTree>
    <p:extLst>
      <p:ext uri="{BB962C8B-B14F-4D97-AF65-F5344CB8AC3E}">
        <p14:creationId xmlns:p14="http://schemas.microsoft.com/office/powerpoint/2010/main" val="2577273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457200" y="428625"/>
            <a:ext cx="5972175" cy="5715000"/>
          </a:xfrm>
        </p:spPr>
        <p:txBody>
          <a:bodyPr/>
          <a:lstStyle/>
          <a:p>
            <a:pPr eaLnBrk="1" hangingPunct="1">
              <a:buFontTx/>
              <a:buNone/>
            </a:pPr>
            <a:r>
              <a:rPr lang="en-US" b="1" smtClean="0">
                <a:solidFill>
                  <a:srgbClr val="CC0000"/>
                </a:solidFill>
              </a:rPr>
              <a:t>Institusi Total</a:t>
            </a:r>
          </a:p>
          <a:p>
            <a:pPr eaLnBrk="1" hangingPunct="1">
              <a:buFontTx/>
              <a:buNone/>
            </a:pPr>
            <a:r>
              <a:rPr lang="en-US" sz="2400" smtClean="0"/>
              <a:t>Seseorang yang memasuki institusi total disambut dengan suatu </a:t>
            </a:r>
            <a:r>
              <a:rPr lang="en-US" sz="2400" b="1" smtClean="0"/>
              <a:t>upacara degradasi</a:t>
            </a:r>
            <a:r>
              <a:rPr lang="en-US" sz="2400" smtClean="0"/>
              <a:t> (Garfinkel 1956) atau suatu usaha mengubah diri seseorang dengan cara mencopot identitas yang sekarang dimiliki individu dan menanamkan suatu identitas baru sebagai gantinya.</a:t>
            </a:r>
          </a:p>
          <a:p>
            <a:pPr eaLnBrk="1" hangingPunct="1">
              <a:buFontTx/>
              <a:buNone/>
            </a:pPr>
            <a:r>
              <a:rPr lang="en-US" sz="2400" smtClean="0"/>
              <a:t>Tidak ada seorang pun dapat meninggalkan institusi total tanpa tersentuh karena pengalamannya memberikan label yang tidak terhapus dari diri individu dan mewarnai caranya memandang dunia.</a:t>
            </a:r>
          </a:p>
        </p:txBody>
      </p:sp>
      <p:pic>
        <p:nvPicPr>
          <p:cNvPr id="108547" name="Picture 2" descr="Scan1002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2857500"/>
            <a:ext cx="252412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856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4000" b="1" smtClean="0">
                <a:solidFill>
                  <a:srgbClr val="000066"/>
                </a:solidFill>
              </a:rPr>
              <a:t>SOSIALISASI MELALUI PERJALANAN HIDUP</a:t>
            </a:r>
          </a:p>
        </p:txBody>
      </p:sp>
      <p:sp>
        <p:nvSpPr>
          <p:cNvPr id="109571" name="Rectangle 3"/>
          <p:cNvSpPr>
            <a:spLocks noGrp="1" noChangeArrowheads="1"/>
          </p:cNvSpPr>
          <p:nvPr>
            <p:ph type="body" idx="1"/>
          </p:nvPr>
        </p:nvSpPr>
        <p:spPr/>
        <p:txBody>
          <a:bodyPr/>
          <a:lstStyle/>
          <a:p>
            <a:pPr marL="361950" indent="-361950" eaLnBrk="1" hangingPunct="1">
              <a:buFontTx/>
              <a:buNone/>
            </a:pPr>
            <a:r>
              <a:rPr lang="en-US" sz="2400" smtClean="0"/>
              <a:t>Tahap-tahap yang Anda jalani sejak kecil hingga Anda tua nanti disebut sebagai </a:t>
            </a:r>
            <a:r>
              <a:rPr lang="en-US" sz="2400" b="1" smtClean="0"/>
              <a:t>perjalanan hidup</a:t>
            </a:r>
            <a:r>
              <a:rPr lang="en-US" sz="2400" smtClean="0"/>
              <a:t>.</a:t>
            </a:r>
          </a:p>
          <a:p>
            <a:pPr marL="361950" indent="-361950" eaLnBrk="1" hangingPunct="1">
              <a:buFontTx/>
              <a:buNone/>
            </a:pPr>
            <a:r>
              <a:rPr lang="en-US" sz="2400" smtClean="0"/>
              <a:t>Signifikansi perjalanan hidup adalah:</a:t>
            </a:r>
          </a:p>
          <a:p>
            <a:pPr marL="361950" indent="-361950" eaLnBrk="1" hangingPunct="1">
              <a:buFontTx/>
              <a:buAutoNum type="arabicPeriod"/>
            </a:pPr>
            <a:r>
              <a:rPr lang="en-US" sz="2400" smtClean="0"/>
              <a:t>Di kala Anda melewati suatu tahap, perjalanan hidup mempengaruhi perilaku dan orientasi Anda.</a:t>
            </a:r>
          </a:p>
          <a:p>
            <a:pPr marL="361950" indent="-361950" eaLnBrk="1" hangingPunct="1">
              <a:buFontTx/>
              <a:buAutoNum type="arabicPeriod"/>
            </a:pPr>
            <a:r>
              <a:rPr lang="en-US" sz="2400" smtClean="0"/>
              <a:t>Perjalanan hidup Anda berbeda-beda sesuai dengan dengan lokasi sosial Anda.</a:t>
            </a:r>
          </a:p>
        </p:txBody>
      </p:sp>
    </p:spTree>
    <p:extLst>
      <p:ext uri="{BB962C8B-B14F-4D97-AF65-F5344CB8AC3E}">
        <p14:creationId xmlns:p14="http://schemas.microsoft.com/office/powerpoint/2010/main" val="1237985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b="-36000"/>
          </a:stretch>
        </a:blipFill>
        <a:effectLst/>
      </p:bgPr>
    </p:bg>
    <p:spTree>
      <p:nvGrpSpPr>
        <p:cNvPr id="1" name=""/>
        <p:cNvGrpSpPr/>
        <p:nvPr/>
      </p:nvGrpSpPr>
      <p:grpSpPr>
        <a:xfrm>
          <a:off x="0" y="0"/>
          <a:ext cx="0" cy="0"/>
          <a:chOff x="0" y="0"/>
          <a:chExt cx="0" cy="0"/>
        </a:xfrm>
      </p:grpSpPr>
      <p:pic>
        <p:nvPicPr>
          <p:cNvPr id="82946" name="Picture 3" descr="Scan100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571500"/>
            <a:ext cx="3097212"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Box 4"/>
          <p:cNvSpPr txBox="1">
            <a:spLocks noChangeArrowheads="1"/>
          </p:cNvSpPr>
          <p:nvPr/>
        </p:nvSpPr>
        <p:spPr bwMode="auto">
          <a:xfrm>
            <a:off x="4214813" y="1071563"/>
            <a:ext cx="40005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d-ID" sz="1400" i="1" smtClean="0">
                <a:solidFill>
                  <a:srgbClr val="000000"/>
                </a:solidFill>
                <a:cs typeface="Arial" charset="0"/>
              </a:rPr>
              <a:t>Salah satu alasan saya pergi ke Kamboja adalah untuk mewawancarai seorang anak feral—anak laki-laki yang ditampilkan di sini—yang dikabarkan dibesarkan oleh monyet. Tatkala saya sampai di lokasi terpencil di mana anak tersebut tinggal, saya kecewa karena cerita tersebut ternyata hanya sebagian saja yang benar. Di masa pemerintahan terornya, Khmer Merah menembak dan membunuh orang tua anak laki-laki tersebut, meninggalkannya terlantar di suatu pulau pada usia dua tahun. Beberapa bulan kemudian, orang-orang desa menemukannya dalam asuhan monyet. Mereka menembak monyet betina yang sedang menggendong anak tersebut. Ia tidak benar-benar anak feral, namun yang paling mendekati yang pernah saya jumpai.</a:t>
            </a:r>
          </a:p>
        </p:txBody>
      </p:sp>
    </p:spTree>
    <p:extLst>
      <p:ext uri="{BB962C8B-B14F-4D97-AF65-F5344CB8AC3E}">
        <p14:creationId xmlns:p14="http://schemas.microsoft.com/office/powerpoint/2010/main" val="2135920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457200" y="404813"/>
            <a:ext cx="8229600" cy="6119812"/>
          </a:xfrm>
        </p:spPr>
        <p:txBody>
          <a:bodyPr/>
          <a:lstStyle/>
          <a:p>
            <a:pPr eaLnBrk="1" hangingPunct="1">
              <a:buFontTx/>
              <a:buNone/>
            </a:pPr>
            <a:r>
              <a:rPr lang="en-US" b="1" smtClean="0">
                <a:solidFill>
                  <a:srgbClr val="CC0000"/>
                </a:solidFill>
              </a:rPr>
              <a:t>Masa Kanak-kanak (Lahir – 12 Tahun)</a:t>
            </a:r>
          </a:p>
          <a:p>
            <a:pPr eaLnBrk="1" hangingPunct="1">
              <a:buFontTx/>
              <a:buNone/>
            </a:pPr>
            <a:r>
              <a:rPr lang="en-US" sz="2400" smtClean="0"/>
              <a:t>Faktor sosial sama vitalnya dengan faktor biologis, karena faktor sosial menentukan bagaimana masa kanak-kanak seseorang.</a:t>
            </a:r>
          </a:p>
          <a:p>
            <a:pPr eaLnBrk="1" hangingPunct="1">
              <a:buFontTx/>
              <a:buNone/>
            </a:pPr>
            <a:r>
              <a:rPr lang="en-US" sz="2400" smtClean="0"/>
              <a:t>Pada masa Abad Pertengahan, masa kanak-kanak tidak dianggap sebagai suatu masa khusus dalam kehidupan. Orang dewasa menganggap anak-anak sebagai miniatur orang dewasa dan mempekerjakan mereka pada usia dini.</a:t>
            </a:r>
          </a:p>
          <a:p>
            <a:pPr eaLnBrk="1" hangingPunct="1">
              <a:buFontTx/>
              <a:buNone/>
            </a:pPr>
            <a:r>
              <a:rPr lang="en-US" sz="2400" smtClean="0"/>
              <a:t>Industrialisasi mentransformasi cara kita memandang anak-anak.</a:t>
            </a:r>
          </a:p>
          <a:p>
            <a:pPr eaLnBrk="1" hangingPunct="1">
              <a:buFontTx/>
              <a:buNone/>
            </a:pPr>
            <a:r>
              <a:rPr lang="en-US" sz="2400" smtClean="0"/>
              <a:t>Kini kita memandang anak-anak sebagai orang yang membutuhkan bimbingan lembut agar mereka dapat berkembang secara emosional, intelektual, moral, dan bahkan fisik.</a:t>
            </a:r>
          </a:p>
        </p:txBody>
      </p:sp>
    </p:spTree>
    <p:extLst>
      <p:ext uri="{BB962C8B-B14F-4D97-AF65-F5344CB8AC3E}">
        <p14:creationId xmlns:p14="http://schemas.microsoft.com/office/powerpoint/2010/main" val="98601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457200" y="404813"/>
            <a:ext cx="8229600" cy="666750"/>
          </a:xfrm>
        </p:spPr>
        <p:txBody>
          <a:bodyPr/>
          <a:lstStyle/>
          <a:p>
            <a:pPr eaLnBrk="1" hangingPunct="1">
              <a:buFontTx/>
              <a:buNone/>
            </a:pPr>
            <a:r>
              <a:rPr lang="en-US" b="1" smtClean="0">
                <a:solidFill>
                  <a:srgbClr val="CC0000"/>
                </a:solidFill>
              </a:rPr>
              <a:t>Masa Kanak-kanak (Lahir – 12 Tahun)</a:t>
            </a:r>
          </a:p>
        </p:txBody>
      </p:sp>
      <p:pic>
        <p:nvPicPr>
          <p:cNvPr id="111619" name="Picture 2" descr="Scan1003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214438"/>
            <a:ext cx="37147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TextBox 3"/>
          <p:cNvSpPr txBox="1">
            <a:spLocks noChangeArrowheads="1"/>
          </p:cNvSpPr>
          <p:nvPr/>
        </p:nvSpPr>
        <p:spPr bwMode="auto">
          <a:xfrm>
            <a:off x="4714875" y="1214438"/>
            <a:ext cx="407193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d-ID" sz="1400" i="1" smtClean="0">
                <a:solidFill>
                  <a:srgbClr val="000000"/>
                </a:solidFill>
                <a:cs typeface="Arial" charset="0"/>
              </a:rPr>
              <a:t>Dalam masyarakat Barat masa kini, seperti di Amerika Serikat, anak-anak dipandang tak berdosa dan memerlukan perlindungan agar terhindar dari tanggung jawab orang dewasa seperti bekerja dan memenuhi kebutuhan diri sendiri. Ide mengenai masa kanak-kanak berbeda menurut tiap-tiap sejarah dan budaya. Dari lukisan seperti gambar tahun 1605 mengenai Lady Tasburgh dan anak-anaknya ini, para sejarawan menyimpulkan bahwa orang Eropa pernah memandang anak-anak sebagai orang dewasa miniatur yang mengambil peran orang dewasa pada usia dini.</a:t>
            </a:r>
          </a:p>
        </p:txBody>
      </p:sp>
    </p:spTree>
    <p:extLst>
      <p:ext uri="{BB962C8B-B14F-4D97-AF65-F5344CB8AC3E}">
        <p14:creationId xmlns:p14="http://schemas.microsoft.com/office/powerpoint/2010/main" val="618568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457200" y="774700"/>
            <a:ext cx="8229600" cy="5462588"/>
          </a:xfrm>
        </p:spPr>
        <p:txBody>
          <a:bodyPr/>
          <a:lstStyle/>
          <a:p>
            <a:pPr marL="361950" indent="-361950" eaLnBrk="1" hangingPunct="1">
              <a:buFontTx/>
              <a:buNone/>
            </a:pPr>
            <a:r>
              <a:rPr lang="en-US" b="1" smtClean="0">
                <a:solidFill>
                  <a:srgbClr val="CC0000"/>
                </a:solidFill>
              </a:rPr>
              <a:t>Masa Remaja (13 – 17 Tahun)</a:t>
            </a:r>
          </a:p>
          <a:p>
            <a:pPr marL="361950" indent="-361950" eaLnBrk="1" hangingPunct="1">
              <a:buFontTx/>
              <a:buNone/>
            </a:pPr>
            <a:r>
              <a:rPr lang="en-US" sz="2400" smtClean="0"/>
              <a:t>Pada awalnya, remaja tidak digolongkan sebagai suatu tahap tersendiri dalam perjalanan hidup.</a:t>
            </a:r>
          </a:p>
          <a:p>
            <a:pPr marL="361950" indent="-361950" eaLnBrk="1" hangingPunct="1">
              <a:buFontTx/>
              <a:buNone/>
            </a:pPr>
            <a:r>
              <a:rPr lang="en-US" sz="2400" smtClean="0"/>
              <a:t>Pada masa revolusi industri terjadi kesenjangan antara masa kanak-kanak dengan masa dewasa karena:</a:t>
            </a:r>
          </a:p>
          <a:p>
            <a:pPr marL="361950" indent="-361950" eaLnBrk="1" hangingPunct="1">
              <a:buFontTx/>
              <a:buAutoNum type="arabicPeriod"/>
            </a:pPr>
            <a:r>
              <a:rPr lang="en-US" sz="2400" smtClean="0"/>
              <a:t>Surplus materi sedemikian berlimpah sehingga remaja tidak perlu lagi diperhitungkan sebagai angkatan kerja.</a:t>
            </a:r>
          </a:p>
          <a:p>
            <a:pPr marL="361950" indent="-361950" eaLnBrk="1" hangingPunct="1">
              <a:buFontTx/>
              <a:buAutoNum type="arabicPeriod"/>
            </a:pPr>
            <a:r>
              <a:rPr lang="en-US" sz="2400" smtClean="0"/>
              <a:t>Meningkatnya kepentingan pendidikan.</a:t>
            </a:r>
          </a:p>
          <a:p>
            <a:pPr marL="361950" indent="-361950" eaLnBrk="1" hangingPunct="1">
              <a:buFontTx/>
              <a:buNone/>
            </a:pPr>
            <a:r>
              <a:rPr lang="en-US" sz="2400" smtClean="0"/>
              <a:t>Untuk menanamkan identitas diri dan menandai peralihan dari anak-anak ke dewasa, masyarakat kesukuan menyelenggarakan </a:t>
            </a:r>
            <a:r>
              <a:rPr lang="en-US" sz="2400" i="1" smtClean="0"/>
              <a:t>ritus inisiasi</a:t>
            </a:r>
            <a:r>
              <a:rPr lang="en-US" sz="2400" smtClean="0"/>
              <a:t>.</a:t>
            </a:r>
          </a:p>
        </p:txBody>
      </p:sp>
    </p:spTree>
    <p:extLst>
      <p:ext uri="{BB962C8B-B14F-4D97-AF65-F5344CB8AC3E}">
        <p14:creationId xmlns:p14="http://schemas.microsoft.com/office/powerpoint/2010/main" val="2384666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457200" y="642938"/>
            <a:ext cx="8229600" cy="582612"/>
          </a:xfrm>
        </p:spPr>
        <p:txBody>
          <a:bodyPr/>
          <a:lstStyle/>
          <a:p>
            <a:pPr marL="361950" indent="-361950" eaLnBrk="1" hangingPunct="1">
              <a:buFontTx/>
              <a:buNone/>
            </a:pPr>
            <a:r>
              <a:rPr lang="en-US" b="1" smtClean="0">
                <a:solidFill>
                  <a:srgbClr val="CC0000"/>
                </a:solidFill>
              </a:rPr>
              <a:t>Masa Remaja (13 – 17 Tahun)</a:t>
            </a:r>
          </a:p>
        </p:txBody>
      </p:sp>
      <p:pic>
        <p:nvPicPr>
          <p:cNvPr id="113667" name="Picture 2" descr="Scan1003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500188"/>
            <a:ext cx="37147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Box 3"/>
          <p:cNvSpPr txBox="1">
            <a:spLocks noChangeArrowheads="1"/>
          </p:cNvSpPr>
          <p:nvPr/>
        </p:nvSpPr>
        <p:spPr bwMode="auto">
          <a:xfrm>
            <a:off x="4572000" y="1500188"/>
            <a:ext cx="4000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d-ID" sz="1400" i="1" smtClean="0">
                <a:solidFill>
                  <a:srgbClr val="000000"/>
                </a:solidFill>
                <a:cs typeface="Arial" charset="0"/>
              </a:rPr>
              <a:t>Dalam banyak masyarakat, kedewasaan tidak diberikan kepada laki-laki semata-mata karena mereka telah mencapai tingkat usia tertentu. Kedewasaan menandai suatu kedudukan dalam masyarakat yang harus diraih. Yang ditampilkan di sini ialah suatu upacara inisiasi di Indonesia, di mana anak laki-laki agar dapat meraih status dewasa harus melompati rintang tersebut.</a:t>
            </a:r>
          </a:p>
        </p:txBody>
      </p:sp>
    </p:spTree>
    <p:extLst>
      <p:ext uri="{BB962C8B-B14F-4D97-AF65-F5344CB8AC3E}">
        <p14:creationId xmlns:p14="http://schemas.microsoft.com/office/powerpoint/2010/main" val="3115539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457200" y="1268413"/>
            <a:ext cx="8229600" cy="4525962"/>
          </a:xfrm>
        </p:spPr>
        <p:txBody>
          <a:bodyPr/>
          <a:lstStyle/>
          <a:p>
            <a:pPr eaLnBrk="1" hangingPunct="1">
              <a:buFontTx/>
              <a:buNone/>
            </a:pPr>
            <a:r>
              <a:rPr lang="en-US" b="1" smtClean="0">
                <a:solidFill>
                  <a:srgbClr val="CC0000"/>
                </a:solidFill>
              </a:rPr>
              <a:t>Masa Dewasa Muda (18 – 29 Tahun)</a:t>
            </a:r>
          </a:p>
          <a:p>
            <a:pPr eaLnBrk="1" hangingPunct="1">
              <a:buFontTx/>
              <a:buNone/>
            </a:pPr>
            <a:r>
              <a:rPr lang="en-US" sz="2400" smtClean="0"/>
              <a:t>Kenneth Keniston menemukan bahwa masyarakat industrialisasi menambahkan suatu perpanjangan periode keremajaan dalam perjalanan hidup, di mana remaja menunda diembannya tanggung jawab yang seharusnya mereka pegang di akhir masa remaja.</a:t>
            </a:r>
          </a:p>
          <a:p>
            <a:pPr eaLnBrk="1" hangingPunct="1">
              <a:buFontTx/>
              <a:buNone/>
            </a:pPr>
            <a:r>
              <a:rPr lang="en-US" sz="2400" smtClean="0"/>
              <a:t>Para sosiolog menyebut masa ini </a:t>
            </a:r>
            <a:r>
              <a:rPr lang="en-US" sz="2400" b="1" smtClean="0"/>
              <a:t>kedewasaan transisional</a:t>
            </a:r>
            <a:r>
              <a:rPr lang="en-US" sz="2400" smtClean="0"/>
              <a:t> di mana orang dewasa muda melangkah secara bertahap ke dalam tanggung jawab orang dewasa.`</a:t>
            </a:r>
          </a:p>
        </p:txBody>
      </p:sp>
    </p:spTree>
    <p:extLst>
      <p:ext uri="{BB962C8B-B14F-4D97-AF65-F5344CB8AC3E}">
        <p14:creationId xmlns:p14="http://schemas.microsoft.com/office/powerpoint/2010/main" val="4218286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457200" y="549275"/>
            <a:ext cx="8229600" cy="5576888"/>
          </a:xfrm>
        </p:spPr>
        <p:txBody>
          <a:bodyPr/>
          <a:lstStyle/>
          <a:p>
            <a:pPr eaLnBrk="1" hangingPunct="1">
              <a:buFontTx/>
              <a:buNone/>
            </a:pPr>
            <a:r>
              <a:rPr lang="en-US" b="1" smtClean="0">
                <a:solidFill>
                  <a:srgbClr val="CC0000"/>
                </a:solidFill>
              </a:rPr>
              <a:t>Masa Usia Menengah (30 – 65 Tahun)</a:t>
            </a:r>
          </a:p>
          <a:p>
            <a:pPr eaLnBrk="1" hangingPunct="1">
              <a:buFontTx/>
              <a:buNone/>
            </a:pPr>
            <a:r>
              <a:rPr lang="en-US" sz="2400" b="1" smtClean="0">
                <a:solidFill>
                  <a:srgbClr val="008000"/>
                </a:solidFill>
              </a:rPr>
              <a:t>Masa Usia Menengah Dini (30 – 49 Tahun)</a:t>
            </a:r>
          </a:p>
          <a:p>
            <a:pPr eaLnBrk="1" hangingPunct="1">
              <a:buFontTx/>
              <a:buNone/>
            </a:pPr>
            <a:r>
              <a:rPr lang="en-US" sz="2400" smtClean="0"/>
              <a:t>Pada masa usia menengah dini, sebagian besar orang lebih yakin mengenai diri dan tujuan hidup mereka sendiri.</a:t>
            </a:r>
          </a:p>
          <a:p>
            <a:pPr eaLnBrk="1" hangingPunct="1">
              <a:buFontTx/>
              <a:buNone/>
            </a:pPr>
            <a:r>
              <a:rPr lang="en-US" sz="2400" smtClean="0"/>
              <a:t>Masa usia menengah dini memberikan tantangan khusus pada banyak perempuan Amerika Serikat.</a:t>
            </a:r>
          </a:p>
          <a:p>
            <a:pPr eaLnBrk="1" hangingPunct="1">
              <a:buFontTx/>
              <a:buNone/>
            </a:pPr>
            <a:r>
              <a:rPr lang="en-US" sz="2400" b="1" smtClean="0">
                <a:solidFill>
                  <a:srgbClr val="008000"/>
                </a:solidFill>
              </a:rPr>
              <a:t>Masa Usia Menengah Lanjut (50 – 65 Tahun)</a:t>
            </a:r>
          </a:p>
          <a:p>
            <a:pPr eaLnBrk="1" hangingPunct="1">
              <a:buFontTx/>
              <a:buNone/>
            </a:pPr>
            <a:r>
              <a:rPr lang="en-US" sz="2400" smtClean="0"/>
              <a:t>Terjadi reorientasi mendasar dalam berpikir.</a:t>
            </a:r>
          </a:p>
          <a:p>
            <a:pPr eaLnBrk="1" hangingPunct="1">
              <a:buFontTx/>
              <a:buNone/>
            </a:pPr>
            <a:r>
              <a:rPr lang="en-US" sz="2400" smtClean="0"/>
              <a:t>Orang berusaha untuk mengevaluasi masa lampau dan menerima apa yang akan terjadi di masa depan.</a:t>
            </a:r>
          </a:p>
          <a:p>
            <a:pPr eaLnBrk="1" hangingPunct="1">
              <a:buFontTx/>
              <a:buNone/>
            </a:pPr>
            <a:r>
              <a:rPr lang="en-US" sz="2400" smtClean="0"/>
              <a:t>Banyak orang menganggap bahwa masa ini adalah masa paling nyaman dalam hidup mereka.</a:t>
            </a:r>
          </a:p>
        </p:txBody>
      </p:sp>
    </p:spTree>
    <p:extLst>
      <p:ext uri="{BB962C8B-B14F-4D97-AF65-F5344CB8AC3E}">
        <p14:creationId xmlns:p14="http://schemas.microsoft.com/office/powerpoint/2010/main" val="1830415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p:txBody>
          <a:bodyPr/>
          <a:lstStyle/>
          <a:p>
            <a:pPr eaLnBrk="1" hangingPunct="1">
              <a:buFontTx/>
              <a:buNone/>
            </a:pPr>
            <a:r>
              <a:rPr lang="en-US" b="1" smtClean="0">
                <a:solidFill>
                  <a:srgbClr val="CC0000"/>
                </a:solidFill>
              </a:rPr>
              <a:t>Masa Usia Lanjut (65 Tahun ke Atas)</a:t>
            </a:r>
          </a:p>
          <a:p>
            <a:pPr eaLnBrk="1" hangingPunct="1">
              <a:buFontTx/>
              <a:buNone/>
            </a:pPr>
            <a:r>
              <a:rPr lang="en-US" sz="2400" smtClean="0"/>
              <a:t>Industrialisasi dengan perbaikan gizi, kesehatan, dan perawatan medisnya memperpanjang masa usia menengah.</a:t>
            </a:r>
          </a:p>
          <a:p>
            <a:pPr eaLnBrk="1" hangingPunct="1">
              <a:buFontTx/>
              <a:buNone/>
            </a:pPr>
            <a:r>
              <a:rPr lang="en-US" sz="2400" smtClean="0"/>
              <a:t>Pada masa ini, mereka yang berada dalam tahap ini sudah memiliki konsep diri yang baik dan mampu menggunakan nalar secara abstrak sehingga mereka lebih mampu menghadapi kematian dengan lebih baik.</a:t>
            </a:r>
          </a:p>
        </p:txBody>
      </p:sp>
    </p:spTree>
    <p:extLst>
      <p:ext uri="{BB962C8B-B14F-4D97-AF65-F5344CB8AC3E}">
        <p14:creationId xmlns:p14="http://schemas.microsoft.com/office/powerpoint/2010/main" val="47354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4000" b="1" smtClean="0">
                <a:solidFill>
                  <a:srgbClr val="000066"/>
                </a:solidFill>
              </a:rPr>
              <a:t>APAKAH KITA TAHANAN SOSIALISASI?</a:t>
            </a:r>
          </a:p>
        </p:txBody>
      </p:sp>
      <p:sp>
        <p:nvSpPr>
          <p:cNvPr id="117763" name="Rectangle 3"/>
          <p:cNvSpPr>
            <a:spLocks noGrp="1" noChangeArrowheads="1"/>
          </p:cNvSpPr>
          <p:nvPr>
            <p:ph type="body" idx="1"/>
          </p:nvPr>
        </p:nvSpPr>
        <p:spPr>
          <a:xfrm>
            <a:off x="457200" y="1628775"/>
            <a:ext cx="8229600" cy="4525963"/>
          </a:xfrm>
        </p:spPr>
        <p:txBody>
          <a:bodyPr/>
          <a:lstStyle/>
          <a:p>
            <a:pPr eaLnBrk="1" hangingPunct="1">
              <a:buFontTx/>
              <a:buNone/>
            </a:pPr>
            <a:r>
              <a:rPr lang="en-US" sz="2400" smtClean="0"/>
              <a:t>Sosiologi tidak menganggap bahwa manusia sepenuh merupakan produk dari sosialisasi.</a:t>
            </a:r>
          </a:p>
          <a:p>
            <a:pPr eaLnBrk="1" hangingPunct="1">
              <a:buFontTx/>
              <a:buNone/>
            </a:pPr>
            <a:r>
              <a:rPr lang="en-US" sz="2400" smtClean="0"/>
              <a:t>Tiap manusia memiliki </a:t>
            </a:r>
            <a:r>
              <a:rPr lang="en-US" sz="2400" i="1" smtClean="0"/>
              <a:t>self</a:t>
            </a:r>
            <a:r>
              <a:rPr lang="en-US" sz="2400" smtClean="0"/>
              <a:t> yang dinamis, yang memungkinkan kita untuk secara aktif memberikan respons terhadap lingkungan kita—masing-masing manusia secara aktif mengkonstruk dirinya sendiri.</a:t>
            </a:r>
          </a:p>
          <a:p>
            <a:pPr eaLnBrk="1" hangingPunct="1">
              <a:buFontTx/>
              <a:buNone/>
            </a:pPr>
            <a:r>
              <a:rPr lang="en-US" sz="2400" i="1" smtClean="0"/>
              <a:t>Self</a:t>
            </a:r>
            <a:r>
              <a:rPr lang="en-US" sz="2400" smtClean="0"/>
              <a:t> dari tiap-tiap manusialah yang membuat tiap-tiap individu unik antara satu dengan yang lain.</a:t>
            </a:r>
            <a:endParaRPr lang="en-US" sz="2400" i="1" smtClean="0"/>
          </a:p>
        </p:txBody>
      </p:sp>
    </p:spTree>
    <p:extLst>
      <p:ext uri="{BB962C8B-B14F-4D97-AF65-F5344CB8AC3E}">
        <p14:creationId xmlns:p14="http://schemas.microsoft.com/office/powerpoint/2010/main" val="4118376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1023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457200" y="476250"/>
            <a:ext cx="8229600" cy="5649913"/>
          </a:xfrm>
        </p:spPr>
        <p:txBody>
          <a:bodyPr/>
          <a:lstStyle/>
          <a:p>
            <a:pPr eaLnBrk="1" hangingPunct="1">
              <a:buFontTx/>
              <a:buNone/>
            </a:pPr>
            <a:r>
              <a:rPr lang="en-US" b="1" smtClean="0">
                <a:solidFill>
                  <a:srgbClr val="CC0000"/>
                </a:solidFill>
              </a:rPr>
              <a:t>Anak-anak Terisolasi</a:t>
            </a:r>
          </a:p>
          <a:p>
            <a:pPr eaLnBrk="1" hangingPunct="1">
              <a:buFontTx/>
              <a:buNone/>
            </a:pPr>
            <a:r>
              <a:rPr lang="en-US" sz="2400" smtClean="0"/>
              <a:t>Kesimpulan yang dapat ditarik dari penelitian pada anak-anak terisolasi adalah bahasa tidak bersifat alamiah.</a:t>
            </a:r>
          </a:p>
          <a:p>
            <a:pPr eaLnBrk="1" hangingPunct="1">
              <a:buFontTx/>
              <a:buNone/>
            </a:pPr>
            <a:r>
              <a:rPr lang="en-US" b="1" smtClean="0">
                <a:solidFill>
                  <a:srgbClr val="CC0000"/>
                </a:solidFill>
              </a:rPr>
              <a:t>Anak-anak yang Diasuh dalam Panti</a:t>
            </a:r>
          </a:p>
          <a:p>
            <a:pPr eaLnBrk="1" hangingPunct="1">
              <a:buFontTx/>
              <a:buNone/>
            </a:pPr>
            <a:r>
              <a:rPr lang="en-US" sz="2400" smtClean="0"/>
              <a:t>Skeels dan Dye menemukan pada anak-anak yang diasuh dalam panti bahwa adalah ketiadaan interaksi sosial yang merangsang yang menyebabkan rendahnya IQ dan kesulitan dalam hubungan interpersonal.</a:t>
            </a:r>
          </a:p>
          <a:p>
            <a:pPr eaLnBrk="1" hangingPunct="1">
              <a:buFontTx/>
              <a:buNone/>
            </a:pPr>
            <a:r>
              <a:rPr lang="en-US" sz="2400" smtClean="0"/>
              <a:t>Tampaknya satu ciri yang menurut akal sehat dianggap sebagai ciri dasar “manusia”—inteligensi tinggi—sangat tergantung pada hubungan erat dengan sesama manusia pada usia dini.</a:t>
            </a:r>
          </a:p>
          <a:p>
            <a:pPr eaLnBrk="1" hangingPunct="1">
              <a:buFontTx/>
              <a:buNone/>
            </a:pPr>
            <a:endParaRPr lang="en-US" smtClean="0"/>
          </a:p>
        </p:txBody>
      </p:sp>
    </p:spTree>
    <p:extLst>
      <p:ext uri="{BB962C8B-B14F-4D97-AF65-F5344CB8AC3E}">
        <p14:creationId xmlns:p14="http://schemas.microsoft.com/office/powerpoint/2010/main" val="369000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500063" y="357188"/>
            <a:ext cx="8229600" cy="1803400"/>
          </a:xfrm>
        </p:spPr>
        <p:txBody>
          <a:bodyPr/>
          <a:lstStyle/>
          <a:p>
            <a:pPr eaLnBrk="1" hangingPunct="1">
              <a:buFontTx/>
              <a:buNone/>
            </a:pPr>
            <a:r>
              <a:rPr lang="en-US" b="1" smtClean="0">
                <a:solidFill>
                  <a:srgbClr val="CC0000"/>
                </a:solidFill>
              </a:rPr>
              <a:t>Anak-anak yang Diasuh dalam Panti</a:t>
            </a:r>
          </a:p>
          <a:p>
            <a:pPr eaLnBrk="1" hangingPunct="1">
              <a:buFontTx/>
              <a:buNone/>
            </a:pPr>
            <a:r>
              <a:rPr lang="en-US" sz="2400" smtClean="0"/>
              <a:t>Kemampuan menjalin ikatan erat dengan orang lain bukan hanya tergantung pada kecerdasan, tapi juga pada interaksi awal.</a:t>
            </a:r>
          </a:p>
        </p:txBody>
      </p:sp>
      <p:sp>
        <p:nvSpPr>
          <p:cNvPr id="3" name="Rectangle 3"/>
          <p:cNvSpPr txBox="1">
            <a:spLocks noChangeArrowheads="1"/>
          </p:cNvSpPr>
          <p:nvPr/>
        </p:nvSpPr>
        <p:spPr bwMode="auto">
          <a:xfrm>
            <a:off x="500063" y="2214563"/>
            <a:ext cx="7643812" cy="571500"/>
          </a:xfrm>
          <a:prstGeom prst="rect">
            <a:avLst/>
          </a:prstGeom>
          <a:noFill/>
          <a:ln w="9525">
            <a:noFill/>
            <a:miter lim="800000"/>
            <a:headEnd/>
            <a:tailEnd/>
          </a:ln>
        </p:spPr>
        <p:txBody>
          <a:bodyPr/>
          <a:lstStyle/>
          <a:p>
            <a:pPr marL="342900" indent="-342900" fontAlgn="base">
              <a:spcBef>
                <a:spcPct val="20000"/>
              </a:spcBef>
              <a:spcAft>
                <a:spcPct val="0"/>
              </a:spcAft>
              <a:defRPr/>
            </a:pPr>
            <a:r>
              <a:rPr lang="en-US" sz="3200" b="1" kern="0" dirty="0" err="1">
                <a:solidFill>
                  <a:srgbClr val="CC0000"/>
                </a:solidFill>
                <a:cs typeface="Arial" charset="0"/>
              </a:rPr>
              <a:t>Binatang</a:t>
            </a:r>
            <a:r>
              <a:rPr lang="en-US" sz="3200" b="1" kern="0" dirty="0">
                <a:solidFill>
                  <a:srgbClr val="CC0000"/>
                </a:solidFill>
                <a:cs typeface="Arial" charset="0"/>
              </a:rPr>
              <a:t> yang </a:t>
            </a:r>
            <a:r>
              <a:rPr lang="en-US" sz="3200" b="1" kern="0" dirty="0" err="1">
                <a:solidFill>
                  <a:srgbClr val="CC0000"/>
                </a:solidFill>
                <a:cs typeface="Arial" charset="0"/>
              </a:rPr>
              <a:t>Mengalami</a:t>
            </a:r>
            <a:r>
              <a:rPr lang="en-US" sz="3200" b="1" kern="0" dirty="0">
                <a:solidFill>
                  <a:srgbClr val="CC0000"/>
                </a:solidFill>
                <a:cs typeface="Arial" charset="0"/>
              </a:rPr>
              <a:t> </a:t>
            </a:r>
            <a:r>
              <a:rPr lang="en-US" sz="3200" b="1" kern="0" dirty="0" err="1">
                <a:solidFill>
                  <a:srgbClr val="CC0000"/>
                </a:solidFill>
                <a:cs typeface="Arial" charset="0"/>
              </a:rPr>
              <a:t>Deprivasi</a:t>
            </a:r>
            <a:endParaRPr lang="en-US" sz="3200" b="1" kern="0" dirty="0">
              <a:solidFill>
                <a:srgbClr val="CC0000"/>
              </a:solidFill>
              <a:cs typeface="Arial" charset="0"/>
            </a:endParaRPr>
          </a:p>
        </p:txBody>
      </p:sp>
      <p:sp>
        <p:nvSpPr>
          <p:cNvPr id="4" name="Rectangle 3"/>
          <p:cNvSpPr txBox="1">
            <a:spLocks noChangeArrowheads="1"/>
          </p:cNvSpPr>
          <p:nvPr/>
        </p:nvSpPr>
        <p:spPr bwMode="auto">
          <a:xfrm>
            <a:off x="500063" y="2857500"/>
            <a:ext cx="4929187" cy="2714625"/>
          </a:xfrm>
          <a:prstGeom prst="rect">
            <a:avLst/>
          </a:prstGeom>
          <a:noFill/>
          <a:ln w="9525">
            <a:noFill/>
            <a:miter lim="800000"/>
            <a:headEnd/>
            <a:tailEnd/>
          </a:ln>
        </p:spPr>
        <p:txBody>
          <a:bodyPr/>
          <a:lstStyle/>
          <a:p>
            <a:pPr marL="342900" indent="-342900" fontAlgn="base">
              <a:spcBef>
                <a:spcPct val="20000"/>
              </a:spcBef>
              <a:spcAft>
                <a:spcPct val="0"/>
              </a:spcAft>
              <a:defRPr/>
            </a:pPr>
            <a:r>
              <a:rPr lang="en-US" sz="2400" kern="0" dirty="0">
                <a:solidFill>
                  <a:srgbClr val="000000"/>
                </a:solidFill>
                <a:cs typeface="Arial" charset="0"/>
              </a:rPr>
              <a:t>Harlow </a:t>
            </a:r>
            <a:r>
              <a:rPr lang="en-US" sz="2400" kern="0" dirty="0" err="1">
                <a:solidFill>
                  <a:srgbClr val="000000"/>
                </a:solidFill>
                <a:cs typeface="Arial" charset="0"/>
              </a:rPr>
              <a:t>dan</a:t>
            </a:r>
            <a:r>
              <a:rPr lang="en-US" sz="2400" kern="0" dirty="0">
                <a:solidFill>
                  <a:srgbClr val="000000"/>
                </a:solidFill>
                <a:cs typeface="Arial" charset="0"/>
              </a:rPr>
              <a:t> Harlow </a:t>
            </a:r>
            <a:r>
              <a:rPr lang="en-US" sz="2400" kern="0" dirty="0" err="1">
                <a:solidFill>
                  <a:srgbClr val="000000"/>
                </a:solidFill>
                <a:cs typeface="Arial" charset="0"/>
              </a:rPr>
              <a:t>menyimpulkan</a:t>
            </a:r>
            <a:r>
              <a:rPr lang="en-US" sz="2400" kern="0" dirty="0">
                <a:solidFill>
                  <a:srgbClr val="000000"/>
                </a:solidFill>
                <a:cs typeface="Arial" charset="0"/>
              </a:rPr>
              <a:t> </a:t>
            </a:r>
            <a:r>
              <a:rPr lang="en-US" sz="2400" kern="0" dirty="0" err="1">
                <a:solidFill>
                  <a:srgbClr val="000000"/>
                </a:solidFill>
                <a:cs typeface="Arial" charset="0"/>
              </a:rPr>
              <a:t>bahwa</a:t>
            </a:r>
            <a:r>
              <a:rPr lang="en-US" sz="2400" kern="0" dirty="0">
                <a:solidFill>
                  <a:srgbClr val="000000"/>
                </a:solidFill>
                <a:cs typeface="Arial" charset="0"/>
              </a:rPr>
              <a:t> </a:t>
            </a:r>
            <a:r>
              <a:rPr lang="en-US" sz="2400" kern="0" dirty="0" err="1">
                <a:solidFill>
                  <a:srgbClr val="000000"/>
                </a:solidFill>
                <a:cs typeface="Arial" charset="0"/>
              </a:rPr>
              <a:t>ikatan</a:t>
            </a:r>
            <a:r>
              <a:rPr lang="en-US" sz="2400" kern="0" dirty="0">
                <a:solidFill>
                  <a:srgbClr val="000000"/>
                </a:solidFill>
                <a:cs typeface="Arial" charset="0"/>
              </a:rPr>
              <a:t> </a:t>
            </a:r>
            <a:r>
              <a:rPr lang="en-US" sz="2400" kern="0" dirty="0" err="1">
                <a:solidFill>
                  <a:srgbClr val="000000"/>
                </a:solidFill>
                <a:cs typeface="Arial" charset="0"/>
              </a:rPr>
              <a:t>ibu-anak</a:t>
            </a:r>
            <a:r>
              <a:rPr lang="en-US" sz="2400" kern="0" dirty="0">
                <a:solidFill>
                  <a:srgbClr val="000000"/>
                </a:solidFill>
                <a:cs typeface="Arial" charset="0"/>
              </a:rPr>
              <a:t> </a:t>
            </a:r>
            <a:r>
              <a:rPr lang="en-US" sz="2400" kern="0" dirty="0" err="1">
                <a:solidFill>
                  <a:srgbClr val="000000"/>
                </a:solidFill>
                <a:cs typeface="Arial" charset="0"/>
              </a:rPr>
              <a:t>tidak</a:t>
            </a:r>
            <a:r>
              <a:rPr lang="en-US" sz="2400" kern="0" dirty="0">
                <a:solidFill>
                  <a:srgbClr val="000000"/>
                </a:solidFill>
                <a:cs typeface="Arial" charset="0"/>
              </a:rPr>
              <a:t> </a:t>
            </a:r>
            <a:r>
              <a:rPr lang="en-US" sz="2400" kern="0" dirty="0" err="1">
                <a:solidFill>
                  <a:srgbClr val="000000"/>
                </a:solidFill>
                <a:cs typeface="Arial" charset="0"/>
              </a:rPr>
              <a:t>disebabkan</a:t>
            </a:r>
            <a:r>
              <a:rPr lang="en-US" sz="2400" kern="0" dirty="0">
                <a:solidFill>
                  <a:srgbClr val="000000"/>
                </a:solidFill>
                <a:cs typeface="Arial" charset="0"/>
              </a:rPr>
              <a:t> </a:t>
            </a:r>
            <a:r>
              <a:rPr lang="en-US" sz="2400" kern="0" dirty="0" err="1">
                <a:solidFill>
                  <a:srgbClr val="000000"/>
                </a:solidFill>
                <a:cs typeface="Arial" charset="0"/>
              </a:rPr>
              <a:t>karena</a:t>
            </a:r>
            <a:r>
              <a:rPr lang="en-US" sz="2400" kern="0" dirty="0">
                <a:solidFill>
                  <a:srgbClr val="000000"/>
                </a:solidFill>
                <a:cs typeface="Arial" charset="0"/>
              </a:rPr>
              <a:t> </a:t>
            </a:r>
            <a:r>
              <a:rPr lang="en-US" sz="2400" kern="0" dirty="0" err="1">
                <a:solidFill>
                  <a:srgbClr val="000000"/>
                </a:solidFill>
                <a:cs typeface="Arial" charset="0"/>
              </a:rPr>
              <a:t>pemberian</a:t>
            </a:r>
            <a:r>
              <a:rPr lang="en-US" sz="2400" kern="0" dirty="0">
                <a:solidFill>
                  <a:srgbClr val="000000"/>
                </a:solidFill>
                <a:cs typeface="Arial" charset="0"/>
              </a:rPr>
              <a:t> </a:t>
            </a:r>
            <a:r>
              <a:rPr lang="en-US" sz="2400" kern="0" dirty="0" err="1">
                <a:solidFill>
                  <a:srgbClr val="000000"/>
                </a:solidFill>
                <a:cs typeface="Arial" charset="0"/>
              </a:rPr>
              <a:t>makan</a:t>
            </a:r>
            <a:r>
              <a:rPr lang="en-US" sz="2400" kern="0" dirty="0">
                <a:solidFill>
                  <a:srgbClr val="000000"/>
                </a:solidFill>
                <a:cs typeface="Arial" charset="0"/>
              </a:rPr>
              <a:t>, </a:t>
            </a:r>
            <a:r>
              <a:rPr lang="en-US" sz="2400" kern="0" dirty="0" err="1">
                <a:solidFill>
                  <a:srgbClr val="000000"/>
                </a:solidFill>
                <a:cs typeface="Arial" charset="0"/>
              </a:rPr>
              <a:t>melainkan</a:t>
            </a:r>
            <a:r>
              <a:rPr lang="en-US" sz="2400" kern="0" dirty="0">
                <a:solidFill>
                  <a:srgbClr val="000000"/>
                </a:solidFill>
                <a:cs typeface="Arial" charset="0"/>
              </a:rPr>
              <a:t> </a:t>
            </a:r>
            <a:r>
              <a:rPr lang="en-US" sz="2400" kern="0" dirty="0" err="1">
                <a:solidFill>
                  <a:srgbClr val="000000"/>
                </a:solidFill>
                <a:cs typeface="Arial" charset="0"/>
              </a:rPr>
              <a:t>karena</a:t>
            </a:r>
            <a:r>
              <a:rPr lang="en-US" sz="2400" kern="0" dirty="0">
                <a:solidFill>
                  <a:srgbClr val="000000"/>
                </a:solidFill>
                <a:cs typeface="Arial" charset="0"/>
              </a:rPr>
              <a:t> </a:t>
            </a:r>
            <a:r>
              <a:rPr lang="en-US" sz="2400" kern="0" dirty="0" err="1">
                <a:solidFill>
                  <a:srgbClr val="000000"/>
                </a:solidFill>
                <a:cs typeface="Arial" charset="0"/>
              </a:rPr>
              <a:t>apa</a:t>
            </a:r>
            <a:r>
              <a:rPr lang="en-US" sz="2400" kern="0" dirty="0">
                <a:solidFill>
                  <a:srgbClr val="000000"/>
                </a:solidFill>
                <a:cs typeface="Arial" charset="0"/>
              </a:rPr>
              <a:t> yang </a:t>
            </a:r>
            <a:r>
              <a:rPr lang="en-US" sz="2400" kern="0" dirty="0" err="1">
                <a:solidFill>
                  <a:srgbClr val="000000"/>
                </a:solidFill>
                <a:cs typeface="Arial" charset="0"/>
              </a:rPr>
              <a:t>mereka</a:t>
            </a:r>
            <a:r>
              <a:rPr lang="en-US" sz="2400" kern="0" dirty="0">
                <a:solidFill>
                  <a:srgbClr val="000000"/>
                </a:solidFill>
                <a:cs typeface="Arial" charset="0"/>
              </a:rPr>
              <a:t> </a:t>
            </a:r>
            <a:r>
              <a:rPr lang="en-US" sz="2400" kern="0" dirty="0" err="1">
                <a:solidFill>
                  <a:srgbClr val="000000"/>
                </a:solidFill>
                <a:cs typeface="Arial" charset="0"/>
              </a:rPr>
              <a:t>sebut</a:t>
            </a:r>
            <a:r>
              <a:rPr lang="en-US" sz="2400" kern="0" dirty="0">
                <a:solidFill>
                  <a:srgbClr val="000000"/>
                </a:solidFill>
                <a:cs typeface="Arial" charset="0"/>
              </a:rPr>
              <a:t> </a:t>
            </a:r>
            <a:r>
              <a:rPr lang="en-US" sz="2400" kern="0" dirty="0" err="1">
                <a:solidFill>
                  <a:srgbClr val="000000"/>
                </a:solidFill>
                <a:cs typeface="Arial" charset="0"/>
              </a:rPr>
              <a:t>sebagai</a:t>
            </a:r>
            <a:r>
              <a:rPr lang="en-US" sz="2400" kern="0" dirty="0">
                <a:solidFill>
                  <a:srgbClr val="000000"/>
                </a:solidFill>
                <a:cs typeface="Arial" charset="0"/>
              </a:rPr>
              <a:t> “</a:t>
            </a:r>
            <a:r>
              <a:rPr lang="en-US" sz="2400" kern="0" dirty="0" err="1">
                <a:solidFill>
                  <a:srgbClr val="000000"/>
                </a:solidFill>
                <a:cs typeface="Arial" charset="0"/>
              </a:rPr>
              <a:t>kontak</a:t>
            </a:r>
            <a:r>
              <a:rPr lang="en-US" sz="2400" kern="0" dirty="0">
                <a:solidFill>
                  <a:srgbClr val="000000"/>
                </a:solidFill>
                <a:cs typeface="Arial" charset="0"/>
              </a:rPr>
              <a:t> </a:t>
            </a:r>
            <a:r>
              <a:rPr lang="en-US" sz="2400" kern="0" dirty="0" err="1">
                <a:solidFill>
                  <a:srgbClr val="000000"/>
                </a:solidFill>
                <a:cs typeface="Arial" charset="0"/>
              </a:rPr>
              <a:t>fisik</a:t>
            </a:r>
            <a:r>
              <a:rPr lang="en-US" sz="2400" kern="0" dirty="0">
                <a:solidFill>
                  <a:srgbClr val="000000"/>
                </a:solidFill>
                <a:cs typeface="Arial" charset="0"/>
              </a:rPr>
              <a:t> </a:t>
            </a:r>
            <a:r>
              <a:rPr lang="en-US" sz="2400" kern="0" dirty="0" err="1">
                <a:solidFill>
                  <a:srgbClr val="000000"/>
                </a:solidFill>
                <a:cs typeface="Arial" charset="0"/>
              </a:rPr>
              <a:t>intim</a:t>
            </a:r>
            <a:r>
              <a:rPr lang="en-US" sz="2400" kern="0" dirty="0">
                <a:solidFill>
                  <a:srgbClr val="000000"/>
                </a:solidFill>
                <a:cs typeface="Arial" charset="0"/>
              </a:rPr>
              <a:t>”.</a:t>
            </a:r>
          </a:p>
        </p:txBody>
      </p:sp>
      <p:pic>
        <p:nvPicPr>
          <p:cNvPr id="84997" name="Picture 4" descr="Scan100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2936875"/>
            <a:ext cx="31051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94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4000" b="1" smtClean="0">
                <a:solidFill>
                  <a:srgbClr val="000066"/>
                </a:solidFill>
              </a:rPr>
              <a:t>SOSIALISASI KE DALAM DIRI, PIKIRAN, DAN EMOSI</a:t>
            </a:r>
          </a:p>
        </p:txBody>
      </p:sp>
      <p:sp>
        <p:nvSpPr>
          <p:cNvPr id="86019" name="Rectangle 3"/>
          <p:cNvSpPr>
            <a:spLocks noGrp="1" noChangeArrowheads="1"/>
          </p:cNvSpPr>
          <p:nvPr>
            <p:ph type="body" idx="1"/>
          </p:nvPr>
        </p:nvSpPr>
        <p:spPr/>
        <p:txBody>
          <a:bodyPr/>
          <a:lstStyle/>
          <a:p>
            <a:pPr eaLnBrk="1" hangingPunct="1">
              <a:buFontTx/>
              <a:buNone/>
            </a:pPr>
            <a:r>
              <a:rPr lang="en-US" sz="2400" smtClean="0"/>
              <a:t>Bagaimana kita mengembangkan perasaan mengenai diri?</a:t>
            </a:r>
          </a:p>
          <a:p>
            <a:pPr eaLnBrk="1" hangingPunct="1">
              <a:buFontTx/>
              <a:buNone/>
            </a:pPr>
            <a:r>
              <a:rPr lang="en-US" b="1" smtClean="0">
                <a:solidFill>
                  <a:srgbClr val="CC0000"/>
                </a:solidFill>
              </a:rPr>
              <a:t>Cooley dan </a:t>
            </a:r>
            <a:r>
              <a:rPr lang="en-US" b="1" i="1" smtClean="0">
                <a:solidFill>
                  <a:srgbClr val="CC0000"/>
                </a:solidFill>
              </a:rPr>
              <a:t>Looking Glass Self</a:t>
            </a:r>
          </a:p>
          <a:p>
            <a:pPr eaLnBrk="1" hangingPunct="1">
              <a:buFontTx/>
              <a:buNone/>
            </a:pPr>
            <a:r>
              <a:rPr lang="en-US" sz="2400" smtClean="0"/>
              <a:t>Pada tahun 1800-an, Charles Horton Cooley (1864 – 1929) menyimpulkan bahwa sisi khas dari “kemanusiawian” tercipta secara sosial, di mana perasaan mengenai diri kita berkembang melalui interaksi dengan orang lain.</a:t>
            </a:r>
          </a:p>
          <a:p>
            <a:pPr eaLnBrk="1" hangingPunct="1">
              <a:buFontTx/>
              <a:buNone/>
            </a:pPr>
            <a:r>
              <a:rPr lang="en-US" sz="2400" smtClean="0"/>
              <a:t>Cooley menciptakan istilah </a:t>
            </a:r>
            <a:r>
              <a:rPr lang="en-US" sz="2400" b="1" i="1" smtClean="0"/>
              <a:t>looking glass self</a:t>
            </a:r>
            <a:r>
              <a:rPr lang="en-US" sz="2400" smtClean="0"/>
              <a:t> yang merujuk pada proses-proses berkembangnya perasaan mengenai diri kita.</a:t>
            </a:r>
          </a:p>
        </p:txBody>
      </p:sp>
    </p:spTree>
    <p:extLst>
      <p:ext uri="{BB962C8B-B14F-4D97-AF65-F5344CB8AC3E}">
        <p14:creationId xmlns:p14="http://schemas.microsoft.com/office/powerpoint/2010/main" val="352616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468313" y="1196975"/>
            <a:ext cx="8229600" cy="4525963"/>
          </a:xfrm>
        </p:spPr>
        <p:txBody>
          <a:bodyPr/>
          <a:lstStyle/>
          <a:p>
            <a:pPr marL="361950" indent="-361950" eaLnBrk="1" hangingPunct="1">
              <a:buFontTx/>
              <a:buNone/>
            </a:pPr>
            <a:r>
              <a:rPr lang="en-US" b="1" smtClean="0">
                <a:solidFill>
                  <a:srgbClr val="CC0000"/>
                </a:solidFill>
              </a:rPr>
              <a:t>Cooley dan </a:t>
            </a:r>
            <a:r>
              <a:rPr lang="en-US" b="1" i="1" smtClean="0">
                <a:solidFill>
                  <a:srgbClr val="CC0000"/>
                </a:solidFill>
              </a:rPr>
              <a:t>Looking Glass Self</a:t>
            </a:r>
          </a:p>
          <a:p>
            <a:pPr marL="361950" indent="-361950" eaLnBrk="1" hangingPunct="1">
              <a:buFontTx/>
              <a:buNone/>
            </a:pPr>
            <a:r>
              <a:rPr lang="en-US" sz="2400" i="1" smtClean="0"/>
              <a:t>Looking glass self</a:t>
            </a:r>
            <a:r>
              <a:rPr lang="en-US" sz="2400" smtClean="0"/>
              <a:t> mengandung tiga unsur:</a:t>
            </a:r>
          </a:p>
          <a:p>
            <a:pPr marL="361950" indent="-361950" eaLnBrk="1" hangingPunct="1">
              <a:buFontTx/>
              <a:buAutoNum type="arabicPeriod"/>
            </a:pPr>
            <a:r>
              <a:rPr lang="en-US" sz="2400" smtClean="0"/>
              <a:t>Kita membayangkan bagaimana kita tampak bagi mereka di sekeliling kita.</a:t>
            </a:r>
          </a:p>
          <a:p>
            <a:pPr marL="361950" indent="-361950" eaLnBrk="1" hangingPunct="1">
              <a:buFontTx/>
              <a:buAutoNum type="arabicPeriod"/>
            </a:pPr>
            <a:r>
              <a:rPr lang="en-US" sz="2400" smtClean="0"/>
              <a:t>Kita menafsirkan reaksi orang lain.</a:t>
            </a:r>
          </a:p>
          <a:p>
            <a:pPr marL="361950" indent="-361950" eaLnBrk="1" hangingPunct="1">
              <a:buFontTx/>
              <a:buAutoNum type="arabicPeriod"/>
            </a:pPr>
            <a:r>
              <a:rPr lang="en-US" sz="2400" smtClean="0"/>
              <a:t>Kita mengembangkan suatu konsep diri.</a:t>
            </a:r>
          </a:p>
          <a:p>
            <a:pPr marL="361950" indent="-361950" eaLnBrk="1" hangingPunct="1">
              <a:buFontTx/>
              <a:buNone/>
            </a:pPr>
            <a:r>
              <a:rPr lang="en-US" sz="2400" smtClean="0"/>
              <a:t>Harap diperhatikan bahwa pengembangan diri merupakan proses tanpa akhir, yang terus berlanjut bahkan sampai usia lanjut.</a:t>
            </a:r>
          </a:p>
        </p:txBody>
      </p:sp>
    </p:spTree>
    <p:extLst>
      <p:ext uri="{BB962C8B-B14F-4D97-AF65-F5344CB8AC3E}">
        <p14:creationId xmlns:p14="http://schemas.microsoft.com/office/powerpoint/2010/main" val="566633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sp>
        <p:nvSpPr>
          <p:cNvPr id="88066" name="Rectangle 3"/>
          <p:cNvSpPr>
            <a:spLocks noGrp="1" noChangeArrowheads="1"/>
          </p:cNvSpPr>
          <p:nvPr>
            <p:ph type="body" idx="1"/>
          </p:nvPr>
        </p:nvSpPr>
        <p:spPr>
          <a:xfrm>
            <a:off x="468313" y="428625"/>
            <a:ext cx="8229600" cy="5429250"/>
          </a:xfrm>
        </p:spPr>
        <p:txBody>
          <a:bodyPr/>
          <a:lstStyle/>
          <a:p>
            <a:pPr eaLnBrk="1" hangingPunct="1">
              <a:buFontTx/>
              <a:buNone/>
            </a:pPr>
            <a:r>
              <a:rPr lang="en-US" b="1" smtClean="0">
                <a:solidFill>
                  <a:srgbClr val="CC0000"/>
                </a:solidFill>
              </a:rPr>
              <a:t>Mead dan Pengambilan Peran</a:t>
            </a:r>
          </a:p>
          <a:p>
            <a:pPr eaLnBrk="1" hangingPunct="1">
              <a:buFontTx/>
              <a:buNone/>
            </a:pPr>
            <a:r>
              <a:rPr lang="en-US" sz="2400" smtClean="0"/>
              <a:t>Herbert Mead (1863 – 1931) berkata bahwa bermain sangat penting bagi perkembangan anak.</a:t>
            </a:r>
          </a:p>
          <a:p>
            <a:pPr eaLnBrk="1" hangingPunct="1">
              <a:buFontTx/>
              <a:buNone/>
            </a:pPr>
            <a:r>
              <a:rPr lang="en-US" sz="2400" smtClean="0"/>
              <a:t>Dalam bermain, anak belajar untuk </a:t>
            </a:r>
            <a:r>
              <a:rPr lang="en-US" sz="2400" b="1" smtClean="0"/>
              <a:t>mengambil peran orang lain</a:t>
            </a:r>
            <a:r>
              <a:rPr lang="en-US" sz="2400" smtClean="0"/>
              <a:t>, yaitu menempatkan diri di tempat orang lain—memahami bagaimana orang lain berperasaan serta berpikir, dan mengantisipasi bagaimana orang tersebut akan bertindak.</a:t>
            </a:r>
          </a:p>
          <a:p>
            <a:pPr eaLnBrk="1" hangingPunct="1">
              <a:buFontTx/>
              <a:buNone/>
            </a:pPr>
            <a:r>
              <a:rPr lang="en-US" sz="2400" smtClean="0"/>
              <a:t>Anak-anak mengembangkan kemampuan ini secara bertahap.</a:t>
            </a:r>
            <a:endParaRPr lang="id-ID" sz="2400" smtClean="0"/>
          </a:p>
          <a:p>
            <a:pPr eaLnBrk="1" hangingPunct="1">
              <a:buFontTx/>
              <a:buNone/>
            </a:pPr>
            <a:r>
              <a:rPr lang="en-US" sz="2400" smtClean="0"/>
              <a:t>Pada awalnya, anak hanya akan mampu mengambil peran </a:t>
            </a:r>
            <a:r>
              <a:rPr lang="en-US" sz="2400" b="1" smtClean="0"/>
              <a:t>orang lain yang signifikan</a:t>
            </a:r>
            <a:r>
              <a:rPr lang="en-US" sz="2400" smtClean="0"/>
              <a:t>, atau orang yang secara signifikan mempengaruhi hidup mereka.</a:t>
            </a:r>
          </a:p>
          <a:p>
            <a:pPr eaLnBrk="1" hangingPunct="1">
              <a:buFontTx/>
              <a:buNone/>
            </a:pPr>
            <a:endParaRPr lang="en-US" sz="2400" smtClean="0"/>
          </a:p>
        </p:txBody>
      </p:sp>
    </p:spTree>
    <p:extLst>
      <p:ext uri="{BB962C8B-B14F-4D97-AF65-F5344CB8AC3E}">
        <p14:creationId xmlns:p14="http://schemas.microsoft.com/office/powerpoint/2010/main" val="271476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b="-36000"/>
          </a:stretch>
        </a:blipFill>
        <a:effectLst/>
      </p:bgPr>
    </p:bg>
    <p:spTree>
      <p:nvGrpSpPr>
        <p:cNvPr id="1" name=""/>
        <p:cNvGrpSpPr/>
        <p:nvPr/>
      </p:nvGrpSpPr>
      <p:grpSpPr>
        <a:xfrm>
          <a:off x="0" y="0"/>
          <a:ext cx="0" cy="0"/>
          <a:chOff x="0" y="0"/>
          <a:chExt cx="0" cy="0"/>
        </a:xfrm>
      </p:grpSpPr>
      <p:pic>
        <p:nvPicPr>
          <p:cNvPr id="89090" name="Picture 2" descr="Scan1002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786063"/>
            <a:ext cx="3894138"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body" idx="1"/>
          </p:nvPr>
        </p:nvSpPr>
        <p:spPr>
          <a:xfrm>
            <a:off x="457200" y="476250"/>
            <a:ext cx="8229600" cy="5649913"/>
          </a:xfrm>
        </p:spPr>
        <p:txBody>
          <a:bodyPr/>
          <a:lstStyle/>
          <a:p>
            <a:pPr marL="609600" indent="-609600" eaLnBrk="1" hangingPunct="1">
              <a:buFontTx/>
              <a:buNone/>
            </a:pPr>
            <a:r>
              <a:rPr lang="en-US" b="1" smtClean="0">
                <a:solidFill>
                  <a:srgbClr val="CC0000"/>
                </a:solidFill>
              </a:rPr>
              <a:t>Mead dan Pengambilan Peran</a:t>
            </a:r>
          </a:p>
          <a:p>
            <a:pPr marL="609600" indent="-609600" eaLnBrk="1" hangingPunct="1">
              <a:buFontTx/>
              <a:buNone/>
            </a:pPr>
            <a:r>
              <a:rPr lang="en-US" sz="2400" smtClean="0"/>
              <a:t>Ketika sang anak mulai menginternalisasikan ekspektasi lebih banyak orang, sang anak mulai mampu mengambil peran </a:t>
            </a:r>
            <a:r>
              <a:rPr lang="en-US" sz="2400" b="1" smtClean="0"/>
              <a:t>orang lain yang digeneralisasikan</a:t>
            </a:r>
            <a:r>
              <a:rPr lang="en-US" sz="2400" smtClean="0"/>
              <a:t>, atau persepsi kita mengenai bagaimana orang lain pada umumnya memandang kita.</a:t>
            </a:r>
          </a:p>
        </p:txBody>
      </p:sp>
      <p:sp>
        <p:nvSpPr>
          <p:cNvPr id="89092" name="TextBox 3"/>
          <p:cNvSpPr txBox="1">
            <a:spLocks noChangeArrowheads="1"/>
          </p:cNvSpPr>
          <p:nvPr/>
        </p:nvSpPr>
        <p:spPr bwMode="auto">
          <a:xfrm>
            <a:off x="4643438" y="3429000"/>
            <a:ext cx="39290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id-ID" sz="1400" i="1" smtClean="0">
                <a:solidFill>
                  <a:srgbClr val="000000"/>
                </a:solidFill>
                <a:cs typeface="Arial" charset="0"/>
              </a:rPr>
              <a:t>Mead menganalisis pengambilan peran orang lain sebagai suatu bagian mendasar dalam pembelajaran menjadi anggota masyarakat. Pada mulanya, kita hanya mampu mengambil peran orang lain yang signifikan, sebagaimana yang dilakukan anak ini. Kemudian kita mengembangkan kemampuan untuk mengambil peran orang lain yang digeneralisasikan, yang mendasar bukan saja untuk kerja sama yang berkesinambungan, tetapi juga untuk pengendalian hasrat anti-sosial.</a:t>
            </a:r>
          </a:p>
        </p:txBody>
      </p:sp>
    </p:spTree>
    <p:extLst>
      <p:ext uri="{BB962C8B-B14F-4D97-AF65-F5344CB8AC3E}">
        <p14:creationId xmlns:p14="http://schemas.microsoft.com/office/powerpoint/2010/main" val="67798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2660</Words>
  <Application>Microsoft Office PowerPoint</Application>
  <PresentationFormat>On-screen Show (4:3)</PresentationFormat>
  <Paragraphs>206</Paragraphs>
  <Slides>38</Slides>
  <Notes>36</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Default Design</vt:lpstr>
      <vt:lpstr>BAB 3</vt:lpstr>
      <vt:lpstr>APAKAH SIFAT MANUSIA ITU?</vt:lpstr>
      <vt:lpstr>PowerPoint Presentation</vt:lpstr>
      <vt:lpstr>PowerPoint Presentation</vt:lpstr>
      <vt:lpstr>PowerPoint Presentation</vt:lpstr>
      <vt:lpstr>SOSIALISASI KE DALAM DIRI, PIKIRAN, DAN EMOSI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SOSIALISASI KE DALAM GENDER</vt:lpstr>
      <vt:lpstr>PowerPoint Presentation</vt:lpstr>
      <vt:lpstr>PowerPoint Presentation</vt:lpstr>
      <vt:lpstr>AGEN SOSIALISASI</vt:lpstr>
      <vt:lpstr>PowerPoint Presentation</vt:lpstr>
      <vt:lpstr>PowerPoint Presentation</vt:lpstr>
      <vt:lpstr>PowerPoint Presentation</vt:lpstr>
      <vt:lpstr>PowerPoint Presentation</vt:lpstr>
      <vt:lpstr>RESOSIALISASI</vt:lpstr>
      <vt:lpstr>PowerPoint Presentation</vt:lpstr>
      <vt:lpstr>SOSIALISASI MELALUI PERJALANAN HIDUP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APAKAH KITA TAHANAN SOSIALISASI?</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SOSIALISASI DAN ARAH KEHIDUPAN</dc:title>
  <dc:creator>HP</dc:creator>
  <cp:lastModifiedBy>HP</cp:lastModifiedBy>
  <cp:revision>4</cp:revision>
  <dcterms:created xsi:type="dcterms:W3CDTF">2016-09-19T05:53:15Z</dcterms:created>
  <dcterms:modified xsi:type="dcterms:W3CDTF">2016-09-19T07:16:13Z</dcterms:modified>
</cp:coreProperties>
</file>