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A32EE-EB39-4C87-B611-69DA2EF16877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176FD5-85EB-42FB-A7CC-62885F8595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366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2B9E3F-D9DF-407E-83DF-A4BAC67AE19A}" type="slidenum">
              <a:rPr lang="id-ID" smtClean="0"/>
              <a:pPr eaLnBrk="1" hangingPunct="1"/>
              <a:t>2</a:t>
            </a:fld>
            <a:endParaRPr lang="id-ID" smtClean="0"/>
          </a:p>
        </p:txBody>
      </p:sp>
      <p:sp>
        <p:nvSpPr>
          <p:cNvPr id="342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23FC69-7026-409A-B389-96D04DBBCB59}" type="slidenum">
              <a:rPr lang="id-ID" smtClean="0"/>
              <a:pPr eaLnBrk="1" hangingPunct="1"/>
              <a:t>12</a:t>
            </a:fld>
            <a:endParaRPr lang="id-ID" smtClean="0"/>
          </a:p>
        </p:txBody>
      </p:sp>
      <p:sp>
        <p:nvSpPr>
          <p:cNvPr id="351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1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7C1275-8654-4CE1-A270-3F138E813235}" type="slidenum">
              <a:rPr lang="id-ID" smtClean="0"/>
              <a:pPr eaLnBrk="1" hangingPunct="1"/>
              <a:t>14</a:t>
            </a:fld>
            <a:endParaRPr lang="id-ID" smtClean="0"/>
          </a:p>
        </p:txBody>
      </p:sp>
      <p:sp>
        <p:nvSpPr>
          <p:cNvPr id="352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704303-A42F-4D04-847F-1C001064DB4F}" type="slidenum">
              <a:rPr lang="id-ID" smtClean="0"/>
              <a:pPr eaLnBrk="1" hangingPunct="1"/>
              <a:t>15</a:t>
            </a:fld>
            <a:endParaRPr lang="id-ID" smtClean="0"/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E1315E9-1BE9-4E75-A9C6-49FD1871E6E4}" type="slidenum">
              <a:rPr lang="id-ID" smtClean="0"/>
              <a:pPr eaLnBrk="1" hangingPunct="1"/>
              <a:t>17</a:t>
            </a:fld>
            <a:endParaRPr lang="id-ID" smtClean="0"/>
          </a:p>
        </p:txBody>
      </p:sp>
      <p:sp>
        <p:nvSpPr>
          <p:cNvPr id="354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4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65A5BFB-38A2-4259-BD5A-F563288EADF3}" type="slidenum">
              <a:rPr lang="id-ID" smtClean="0"/>
              <a:pPr eaLnBrk="1" hangingPunct="1"/>
              <a:t>18</a:t>
            </a:fld>
            <a:endParaRPr lang="id-ID" smtClean="0"/>
          </a:p>
        </p:txBody>
      </p:sp>
      <p:sp>
        <p:nvSpPr>
          <p:cNvPr id="355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5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15F53C-750B-4F33-AA0D-B9C95E995583}" type="slidenum">
              <a:rPr lang="id-ID" smtClean="0"/>
              <a:pPr eaLnBrk="1" hangingPunct="1"/>
              <a:t>20</a:t>
            </a:fld>
            <a:endParaRPr lang="id-ID" smtClean="0"/>
          </a:p>
        </p:txBody>
      </p:sp>
      <p:sp>
        <p:nvSpPr>
          <p:cNvPr id="356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2C8D3D6-012B-4599-B3AE-BEDE431CEAC6}" type="slidenum">
              <a:rPr lang="id-ID" smtClean="0"/>
              <a:pPr eaLnBrk="1" hangingPunct="1"/>
              <a:t>21</a:t>
            </a:fld>
            <a:endParaRPr lang="id-ID" smtClean="0"/>
          </a:p>
        </p:txBody>
      </p:sp>
      <p:sp>
        <p:nvSpPr>
          <p:cNvPr id="357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7B12EE8-69E1-4189-903B-C2792D508652}" type="slidenum">
              <a:rPr lang="id-ID" smtClean="0"/>
              <a:pPr eaLnBrk="1" hangingPunct="1"/>
              <a:t>23</a:t>
            </a:fld>
            <a:endParaRPr lang="id-ID" smtClean="0"/>
          </a:p>
        </p:txBody>
      </p:sp>
      <p:sp>
        <p:nvSpPr>
          <p:cNvPr id="358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EAA1A09-07BD-45A6-A909-EC5DF211A6F9}" type="slidenum">
              <a:rPr lang="id-ID" smtClean="0"/>
              <a:pPr eaLnBrk="1" hangingPunct="1"/>
              <a:t>24</a:t>
            </a:fld>
            <a:endParaRPr lang="id-ID" smtClean="0"/>
          </a:p>
        </p:txBody>
      </p:sp>
      <p:sp>
        <p:nvSpPr>
          <p:cNvPr id="359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DEC99E-7D15-48D5-A96C-C2F9D8681BB4}" type="slidenum">
              <a:rPr lang="id-ID" smtClean="0"/>
              <a:pPr eaLnBrk="1" hangingPunct="1"/>
              <a:t>25</a:t>
            </a:fld>
            <a:endParaRPr lang="id-ID" smtClean="0"/>
          </a:p>
        </p:txBody>
      </p:sp>
      <p:sp>
        <p:nvSpPr>
          <p:cNvPr id="360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0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82980F9-7C1A-4AED-A1E5-48BAE4C1BF36}" type="slidenum">
              <a:rPr lang="id-ID" smtClean="0"/>
              <a:pPr eaLnBrk="1" hangingPunct="1"/>
              <a:t>3</a:t>
            </a:fld>
            <a:endParaRPr lang="id-ID" smtClean="0"/>
          </a:p>
        </p:txBody>
      </p:sp>
      <p:sp>
        <p:nvSpPr>
          <p:cNvPr id="343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91B9845-B45B-447B-8414-DE9F58E96A31}" type="slidenum">
              <a:rPr lang="id-ID" smtClean="0"/>
              <a:pPr eaLnBrk="1" hangingPunct="1"/>
              <a:t>4</a:t>
            </a:fld>
            <a:endParaRPr lang="id-ID" smtClean="0"/>
          </a:p>
        </p:txBody>
      </p:sp>
      <p:sp>
        <p:nvSpPr>
          <p:cNvPr id="344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4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4674E-D756-45F7-ACA3-A983EED3A47F}" type="slidenum">
              <a:rPr lang="id-ID" smtClean="0"/>
              <a:pPr eaLnBrk="1" hangingPunct="1"/>
              <a:t>5</a:t>
            </a:fld>
            <a:endParaRPr lang="id-ID" smtClean="0"/>
          </a:p>
        </p:txBody>
      </p:sp>
      <p:sp>
        <p:nvSpPr>
          <p:cNvPr id="345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9EA745-0A01-41B4-AE9A-7814E6DFE9FE}" type="slidenum">
              <a:rPr lang="id-ID" smtClean="0"/>
              <a:pPr eaLnBrk="1" hangingPunct="1"/>
              <a:t>6</a:t>
            </a:fld>
            <a:endParaRPr lang="id-ID" smtClean="0"/>
          </a:p>
        </p:txBody>
      </p:sp>
      <p:sp>
        <p:nvSpPr>
          <p:cNvPr id="346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6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C3A72C-B68F-4C5D-8FB2-9E7308F54F77}" type="slidenum">
              <a:rPr lang="id-ID" smtClean="0"/>
              <a:pPr eaLnBrk="1" hangingPunct="1"/>
              <a:t>7</a:t>
            </a:fld>
            <a:endParaRPr lang="id-ID" smtClean="0"/>
          </a:p>
        </p:txBody>
      </p:sp>
      <p:sp>
        <p:nvSpPr>
          <p:cNvPr id="347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7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3BBDFA1-40AF-4B4F-936C-DD4D3619DB75}" type="slidenum">
              <a:rPr lang="id-ID" smtClean="0"/>
              <a:pPr eaLnBrk="1" hangingPunct="1"/>
              <a:t>9</a:t>
            </a:fld>
            <a:endParaRPr lang="id-ID" smtClean="0"/>
          </a:p>
        </p:txBody>
      </p:sp>
      <p:sp>
        <p:nvSpPr>
          <p:cNvPr id="348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DB673A-8F33-476C-921A-B1A5D64C39D9}" type="slidenum">
              <a:rPr lang="id-ID" smtClean="0"/>
              <a:pPr eaLnBrk="1" hangingPunct="1"/>
              <a:t>10</a:t>
            </a:fld>
            <a:endParaRPr lang="id-ID" smtClean="0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560B06-0057-4F19-B2BF-2FAB04851DF3}" type="slidenum">
              <a:rPr lang="id-ID" smtClean="0"/>
              <a:pPr eaLnBrk="1" hangingPunct="1"/>
              <a:t>11</a:t>
            </a:fld>
            <a:endParaRPr lang="id-ID" smtClean="0"/>
          </a:p>
        </p:txBody>
      </p:sp>
      <p:sp>
        <p:nvSpPr>
          <p:cNvPr id="350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2CB-43B4-4503-ADBF-2DC11DA6EE8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036B-E0CF-4B26-9FB4-B0DBE04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33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2CB-43B4-4503-ADBF-2DC11DA6EE8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036B-E0CF-4B26-9FB4-B0DBE04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52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2CB-43B4-4503-ADBF-2DC11DA6EE8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036B-E0CF-4B26-9FB4-B0DBE04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47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2CB-43B4-4503-ADBF-2DC11DA6EE8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036B-E0CF-4B26-9FB4-B0DBE04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359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2CB-43B4-4503-ADBF-2DC11DA6EE8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036B-E0CF-4B26-9FB4-B0DBE04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7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2CB-43B4-4503-ADBF-2DC11DA6EE8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036B-E0CF-4B26-9FB4-B0DBE04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23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2CB-43B4-4503-ADBF-2DC11DA6EE8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036B-E0CF-4B26-9FB4-B0DBE04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72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2CB-43B4-4503-ADBF-2DC11DA6EE8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036B-E0CF-4B26-9FB4-B0DBE04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1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2CB-43B4-4503-ADBF-2DC11DA6EE8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036B-E0CF-4B26-9FB4-B0DBE04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659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2CB-43B4-4503-ADBF-2DC11DA6EE8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036B-E0CF-4B26-9FB4-B0DBE04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1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0F2CB-43B4-4503-ADBF-2DC11DA6EE8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036B-E0CF-4B26-9FB4-B0DBE04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5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0F2CB-43B4-4503-ADBF-2DC11DA6EE8B}" type="datetimeFigureOut">
              <a:rPr lang="en-US" smtClean="0"/>
              <a:t>9/26/2016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036B-E0CF-4B26-9FB4-B0DBE048D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75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2200"/>
            <a:ext cx="8229600" cy="4713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Teori Konflik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8000"/>
                </a:solidFill>
              </a:rPr>
              <a:t>Teori Konflik Masa Kini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Beberapa sosiolog mempelajari bagaimana konflik menembus tiap lapis masyarakat.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Sosiolog Lewis Coser (1913 – 2003) menunjukkan bahwa konflik cenderung berkembang di kalangan orang yang berada dalam hubungan dekat.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8000"/>
                </a:solidFill>
              </a:rPr>
              <a:t>Kaum Feminis dan Teori Konflik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Kaum feminis menekankan bahwa laki-laki dan perempuan seharusnya memiliki hak yang sama.</a:t>
            </a:r>
          </a:p>
        </p:txBody>
      </p:sp>
    </p:spTree>
    <p:extLst>
      <p:ext uri="{BB962C8B-B14F-4D97-AF65-F5344CB8AC3E}">
        <p14:creationId xmlns:p14="http://schemas.microsoft.com/office/powerpoint/2010/main" val="77098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Jenjang Analisis: Makro dan Mikro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Perbedaan besar antara ketiga perspektif teoretis adalah pada jenjang analisisnya.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Para fungsionalis dan teoretikus konflik memusatkan perhatiannya pada </a:t>
            </a:r>
            <a:r>
              <a:rPr lang="en-US" sz="2400" b="1" smtClean="0"/>
              <a:t>jenjang makro</a:t>
            </a:r>
            <a:r>
              <a:rPr lang="en-US" sz="2400" smtClean="0"/>
              <a:t>, di mana mereka mempelajari pola masyarakat dari tataran yang lebih besar, bagaimana perubahan pada bagian-bagian masyarakat menyebabkan munculnya suatu fenomena.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Para penganut interaksionisme simbolis memusatkan perhatian pada </a:t>
            </a:r>
            <a:r>
              <a:rPr lang="en-US" sz="2400" b="1" smtClean="0"/>
              <a:t>jenjang mikro</a:t>
            </a:r>
            <a:r>
              <a:rPr lang="en-US" sz="2400" smtClean="0"/>
              <a:t>, pada </a:t>
            </a:r>
            <a:r>
              <a:rPr lang="en-US" sz="2400" b="1" smtClean="0"/>
              <a:t>interaksi sosial</a:t>
            </a:r>
            <a:r>
              <a:rPr lang="en-US" sz="2400" smtClean="0"/>
              <a:t>—apa yang orang lakukan di kala mereka bersama dengan orang lain.</a:t>
            </a:r>
          </a:p>
        </p:txBody>
      </p:sp>
    </p:spTree>
    <p:extLst>
      <p:ext uri="{BB962C8B-B14F-4D97-AF65-F5344CB8AC3E}">
        <p14:creationId xmlns:p14="http://schemas.microsoft.com/office/powerpoint/2010/main" val="32308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Menyatukan Perspektif Teoretis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Karena tiap teori memusatkan perhatian pada ciri-ciri yang berbeda dalam kehidupan manusia, masing-masing teori memberikan penafsiran yang khas. Oleh karena itu, kita perlu menggunakan ketiga lensa teoretis untuk menganalisis perilaku manusia. Dengan mengombinasikan sumbangan masing-masing teori, kita dapat memperoleh gambaran yang lebih komprehensif tentang kehidupan sosial.</a:t>
            </a:r>
          </a:p>
        </p:txBody>
      </p:sp>
    </p:spTree>
    <p:extLst>
      <p:ext uri="{BB962C8B-B14F-4D97-AF65-F5344CB8AC3E}">
        <p14:creationId xmlns:p14="http://schemas.microsoft.com/office/powerpoint/2010/main" val="172116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Scan100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714375"/>
            <a:ext cx="8613775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579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2875"/>
            <a:ext cx="8229600" cy="452596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Bagaimana Teori dan Penelitian Bekerja Sama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Teori tidak dapat berdiri sendiri.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Teori tidak akan menyajikan keadaan kehidupan yang sebenarnya, tanpa penelitian. Pun tanpa teori, penelitian hanya sekadar kumpulan “fakta” tanpa makna.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Saat sosiolog mengkaji kehidupan sosial, mereka mengombinasikan penelitian dengan teori.</a:t>
            </a:r>
          </a:p>
        </p:txBody>
      </p:sp>
    </p:spTree>
    <p:extLst>
      <p:ext uri="{BB962C8B-B14F-4D97-AF65-F5344CB8AC3E}">
        <p14:creationId xmlns:p14="http://schemas.microsoft.com/office/powerpoint/2010/main" val="9024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4000" b="1" smtClean="0">
                <a:solidFill>
                  <a:srgbClr val="000066"/>
                </a:solidFill>
              </a:rPr>
              <a:t>MELAKUKAN PENELITIAN SOSIOLOGIS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609600" indent="-609600"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Suatu Model Penelitian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sz="2400" smtClean="0"/>
              <a:t>Delapan langkah dasar: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sz="2400" smtClean="0"/>
              <a:t>Memilih suatu topik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sz="2400" smtClean="0"/>
              <a:t>Mendefinisikan masalah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sz="2400" smtClean="0"/>
              <a:t>Meninjau bahan pustaka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sz="2400" smtClean="0"/>
              <a:t>Merumuskan hipotesis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sz="2400" smtClean="0"/>
              <a:t>Memilih metode penelitian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sz="2400" smtClean="0"/>
              <a:t>Mengumpulkan data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sz="2400" smtClean="0"/>
              <a:t>Analisis hasil</a:t>
            </a:r>
          </a:p>
          <a:p>
            <a:pPr marL="609600" indent="-609600" eaLnBrk="1" hangingPunct="1">
              <a:lnSpc>
                <a:spcPct val="120000"/>
              </a:lnSpc>
              <a:spcBef>
                <a:spcPct val="0"/>
              </a:spcBef>
              <a:buFontTx/>
              <a:buAutoNum type="arabicPeriod"/>
            </a:pPr>
            <a:r>
              <a:rPr lang="en-US" sz="2400" smtClean="0"/>
              <a:t>Berbagi hasil</a:t>
            </a:r>
          </a:p>
        </p:txBody>
      </p:sp>
      <p:pic>
        <p:nvPicPr>
          <p:cNvPr id="40964" name="Picture 3" descr="Scan10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2357438"/>
            <a:ext cx="3563938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25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Scan100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642938"/>
            <a:ext cx="82804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64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b="1" smtClean="0">
                <a:solidFill>
                  <a:srgbClr val="000066"/>
                </a:solidFill>
              </a:rPr>
              <a:t>METODE PENELITIAN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Survei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 smtClean="0"/>
              <a:t>Survei</a:t>
            </a:r>
            <a:r>
              <a:rPr lang="en-US" sz="2400" smtClean="0"/>
              <a:t> mengajukan serangkaian pertanyaan pada subjek.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Untuk dapat mengefisiensikan sumber daya Anda dalam melakukan penelitian, Anda perlu mempersempit </a:t>
            </a:r>
            <a:r>
              <a:rPr lang="en-US" sz="2400" b="1" smtClean="0"/>
              <a:t>populasi </a:t>
            </a:r>
            <a:r>
              <a:rPr lang="en-US" sz="2400" smtClean="0"/>
              <a:t>penelitian Anda, yaitu kelompok sasaran yang akan Anda teliti.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Untuk mendapatkan representasi populasi, peneliti memilih sekumpulan </a:t>
            </a:r>
            <a:r>
              <a:rPr lang="en-US" sz="2400" b="1" smtClean="0"/>
              <a:t>sampel</a:t>
            </a:r>
            <a:r>
              <a:rPr lang="en-US" sz="2400" smtClean="0"/>
              <a:t>, atau individu-individu dalam populasi sasaran penelitian Anda.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Sampel yang terbaik adalah </a:t>
            </a:r>
            <a:r>
              <a:rPr lang="en-US" sz="2400" b="1" smtClean="0"/>
              <a:t>sampel acak</a:t>
            </a:r>
            <a:r>
              <a:rPr lang="en-US" sz="2400" smtClean="0"/>
              <a:t>. Dalam sampel acak, setiap orang dalam populasi memiliki peluang yang sama untuk terpilih untuk terlibat dalam penelitian Anda.</a:t>
            </a:r>
          </a:p>
        </p:txBody>
      </p:sp>
    </p:spTree>
    <p:extLst>
      <p:ext uri="{BB962C8B-B14F-4D97-AF65-F5344CB8AC3E}">
        <p14:creationId xmlns:p14="http://schemas.microsoft.com/office/powerpoint/2010/main" val="221441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3165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Survei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8000"/>
                </a:solidFill>
              </a:rPr>
              <a:t>Mengajukan Pertanyaan yang Netral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Anda harus memastikan bahwa pertanyaan yang Anda ajukan bersifat netral.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Pertanyaan Anda harus memungkinkan para </a:t>
            </a:r>
            <a:r>
              <a:rPr lang="en-US" sz="2400" b="1" smtClean="0"/>
              <a:t>responden</a:t>
            </a:r>
            <a:r>
              <a:rPr lang="en-US" sz="2400" smtClean="0"/>
              <a:t>—orang yang memberikan jawaban terhadap pertanyaan Anda—menyatakan pendapat mereka sendiri.</a:t>
            </a:r>
          </a:p>
        </p:txBody>
      </p:sp>
      <p:pic>
        <p:nvPicPr>
          <p:cNvPr id="44035" name="Picture 2" descr="Scan110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88" y="3714750"/>
            <a:ext cx="7215187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0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428625" y="500063"/>
            <a:ext cx="4500563" cy="5929312"/>
          </a:xfrm>
        </p:spPr>
        <p:txBody>
          <a:bodyPr/>
          <a:lstStyle/>
          <a:p>
            <a:pPr>
              <a:buFontTx/>
              <a:buNone/>
            </a:pPr>
            <a:r>
              <a:rPr lang="id-ID" b="1" smtClean="0">
                <a:solidFill>
                  <a:srgbClr val="CC0000"/>
                </a:solidFill>
              </a:rPr>
              <a:t>Survei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8000"/>
                </a:solidFill>
              </a:rPr>
              <a:t>Tipe Pertanyaan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 smtClean="0"/>
              <a:t>Pertanyaan tertutup</a:t>
            </a:r>
            <a:r>
              <a:rPr lang="en-US" sz="2400" smtClean="0"/>
              <a:t> = Daftar pertanyaan yang diikuti oleh sejumlah kemungkinan jawaban.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 smtClean="0"/>
              <a:t>Pertanyaan terbuka </a:t>
            </a:r>
            <a:r>
              <a:rPr lang="en-US" sz="2400" smtClean="0"/>
              <a:t>= Daftar pertanyaan yang memungkinkan responden menjawab dengan kata-kata mereka sendiri.</a:t>
            </a:r>
            <a:endParaRPr lang="en-US" sz="2400" b="1" smtClean="0">
              <a:solidFill>
                <a:srgbClr val="CC0000"/>
              </a:solidFill>
            </a:endParaRPr>
          </a:p>
          <a:p>
            <a:pPr>
              <a:buFontTx/>
              <a:buNone/>
            </a:pPr>
            <a:endParaRPr lang="id-ID" smtClean="0"/>
          </a:p>
        </p:txBody>
      </p:sp>
      <p:pic>
        <p:nvPicPr>
          <p:cNvPr id="45059" name="Picture 3" descr="Scan100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1643063"/>
            <a:ext cx="38592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78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smtClean="0">
                <a:solidFill>
                  <a:srgbClr val="000066"/>
                </a:solidFill>
              </a:rPr>
              <a:t>PERSPEKTIF TEORETIS DALAM SOSIOLOGI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Fakta tidak pernah menafsirkan dirinya sendiri.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Para sosiolog menempatkan pengamatan mereka dalam suatu kerangka konsep yang disebut </a:t>
            </a:r>
            <a:r>
              <a:rPr lang="en-US" sz="2400" i="1" smtClean="0"/>
              <a:t>teori</a:t>
            </a:r>
            <a:r>
              <a:rPr lang="en-US" sz="2400" smtClean="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smtClean="0"/>
              <a:t>Teori</a:t>
            </a:r>
            <a:r>
              <a:rPr lang="en-US" sz="2400" smtClean="0"/>
              <a:t> adalah pernyataan umum mengenai bagaimana beberapa bagian dunia saling berhubungan dan bekerja.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Para sosiolog menggunakan tiga teori utama: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smtClean="0"/>
              <a:t>Interaksionisme simbolis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smtClean="0"/>
              <a:t>Analisis fungsional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2400" smtClean="0"/>
              <a:t>Teori konflik</a:t>
            </a:r>
          </a:p>
        </p:txBody>
      </p:sp>
    </p:spTree>
    <p:extLst>
      <p:ext uri="{BB962C8B-B14F-4D97-AF65-F5344CB8AC3E}">
        <p14:creationId xmlns:p14="http://schemas.microsoft.com/office/powerpoint/2010/main" val="15705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Observasi Partisipatif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Dalam </a:t>
            </a:r>
            <a:r>
              <a:rPr lang="en-US" sz="2400" b="1" smtClean="0"/>
              <a:t>observasi partisipatif</a:t>
            </a:r>
            <a:r>
              <a:rPr lang="en-US" sz="2400" smtClean="0"/>
              <a:t> atau penelitian lapangan, peneliti </a:t>
            </a:r>
            <a:r>
              <a:rPr lang="en-US" sz="2400" i="1" smtClean="0"/>
              <a:t>melibatkan diri </a:t>
            </a:r>
            <a:r>
              <a:rPr lang="en-US" sz="2400" smtClean="0"/>
              <a:t>dalam suatu lingkungan penelitian sambil </a:t>
            </a:r>
            <a:r>
              <a:rPr lang="en-US" sz="2400" i="1" smtClean="0"/>
              <a:t>mengamati</a:t>
            </a:r>
            <a:r>
              <a:rPr lang="en-US" sz="2400" smtClean="0"/>
              <a:t> apa yang terjadi dalam lingkungan tersebut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Analisis Sekunder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smtClean="0"/>
              <a:t>Analisis sekunder </a:t>
            </a:r>
            <a:r>
              <a:rPr lang="en-US" sz="2400" smtClean="0"/>
              <a:t>adalah menganalisis data yang telah dikumpulkan oleh orang lain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Dokumen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Analisis </a:t>
            </a:r>
            <a:r>
              <a:rPr lang="en-US" sz="2400" b="1" smtClean="0"/>
              <a:t>dokumen</a:t>
            </a:r>
            <a:r>
              <a:rPr lang="en-US" sz="2400" smtClean="0"/>
              <a:t> adalah menganalisis sumber tertulis, seperti buku, surat kabar, catatan perbankan, berkas imigrasi, dan sebagainya.</a:t>
            </a:r>
          </a:p>
        </p:txBody>
      </p:sp>
    </p:spTree>
    <p:extLst>
      <p:ext uri="{BB962C8B-B14F-4D97-AF65-F5344CB8AC3E}">
        <p14:creationId xmlns:p14="http://schemas.microsoft.com/office/powerpoint/2010/main" val="292803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4725"/>
            <a:ext cx="8229600" cy="15970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Eksperimen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 smtClean="0"/>
              <a:t>Eksperimen</a:t>
            </a:r>
            <a:r>
              <a:rPr lang="en-US" sz="2400" smtClean="0"/>
              <a:t> adalah penelitian yang berusaha menemukan sebuah hubungan sebab-akibat.</a:t>
            </a:r>
          </a:p>
        </p:txBody>
      </p:sp>
      <p:pic>
        <p:nvPicPr>
          <p:cNvPr id="47107" name="Picture 2" descr="Scan1008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733675"/>
            <a:ext cx="84772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75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Eksperimen</a:t>
            </a:r>
            <a:endParaRPr lang="id-ID" b="1" smtClean="0">
              <a:solidFill>
                <a:srgbClr val="CC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Penelitian eksperimen melibatkan penggunaan </a:t>
            </a:r>
            <a:r>
              <a:rPr lang="en-US" sz="2400" b="1" smtClean="0"/>
              <a:t>kelompok eksperimen</a:t>
            </a:r>
            <a:r>
              <a:rPr lang="en-US" sz="2400" smtClean="0"/>
              <a:t> yang menerima intervensi tertentu, dan </a:t>
            </a:r>
            <a:r>
              <a:rPr lang="en-US" sz="2400" b="1" smtClean="0"/>
              <a:t>kelompok kontrol</a:t>
            </a:r>
            <a:r>
              <a:rPr lang="en-US" sz="2400" smtClean="0"/>
              <a:t> yang tidak mendapatkan intervensi yang sama.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Intervensi tersebut merupakan operasionalisasi </a:t>
            </a:r>
            <a:r>
              <a:rPr lang="en-US" sz="2400" b="1" smtClean="0"/>
              <a:t>variabel bebas</a:t>
            </a:r>
            <a:r>
              <a:rPr lang="en-US" sz="2400" smtClean="0"/>
              <a:t>—sesuatu yang mengakibatkan perubahan pada variabel lain—yang ingin diteliti. Variabel bebas tersebut menyebabkan perubahan pada </a:t>
            </a:r>
            <a:r>
              <a:rPr lang="en-US" sz="2400" b="1" smtClean="0"/>
              <a:t>variabel terikat</a:t>
            </a:r>
            <a:r>
              <a:rPr lang="en-US" sz="2400" smtClean="0"/>
              <a:t>, atau sesuatu yang kita ukur untuk melihat pengaruh dari variabel bebas.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Jika variabel bebas menyebabkan terjadinya perubahan signifikan pada variabel terikat, kita dapat menyimpulkan adanya hubungan antara keduanya.</a:t>
            </a:r>
            <a:endParaRPr lang="en-US" sz="2400" b="1" smtClean="0"/>
          </a:p>
          <a:p>
            <a:pPr>
              <a:buFontTx/>
              <a:buNone/>
            </a:pPr>
            <a:endParaRPr lang="id-ID" sz="2400" b="1" smtClean="0">
              <a:solidFill>
                <a:srgbClr val="CC0000"/>
              </a:solidFill>
            </a:endParaRPr>
          </a:p>
          <a:p>
            <a:pPr>
              <a:buFontTx/>
              <a:buNone/>
            </a:pPr>
            <a:endParaRPr lang="id-ID" smtClean="0"/>
          </a:p>
        </p:txBody>
      </p:sp>
    </p:spTree>
    <p:extLst>
      <p:ext uri="{BB962C8B-B14F-4D97-AF65-F5344CB8AC3E}">
        <p14:creationId xmlns:p14="http://schemas.microsoft.com/office/powerpoint/2010/main" val="160392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428625"/>
            <a:ext cx="4857750" cy="578643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Langkah Tak Mencolok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Para peneliti terkadang menggunakan </a:t>
            </a:r>
            <a:r>
              <a:rPr lang="en-US" sz="2400" b="1" smtClean="0"/>
              <a:t>langkah tak mencolok</a:t>
            </a:r>
            <a:r>
              <a:rPr lang="en-US" sz="2400" smtClean="0"/>
              <a:t> dalam mengamati perilaku orang-orang yang tidak mengetahui bahwa mereka sedang diteliti.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Langkah tak mencolok rentan akan masalah etis, namun masalah etika dalam penelitian masih menjadi perdebatan.</a:t>
            </a:r>
          </a:p>
        </p:txBody>
      </p:sp>
      <p:pic>
        <p:nvPicPr>
          <p:cNvPr id="49155" name="Picture 2" descr="Scan1008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14313"/>
            <a:ext cx="3338513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TextBox 4"/>
          <p:cNvSpPr txBox="1">
            <a:spLocks noChangeArrowheads="1"/>
          </p:cNvSpPr>
          <p:nvPr/>
        </p:nvSpPr>
        <p:spPr bwMode="auto">
          <a:xfrm>
            <a:off x="5572125" y="4714875"/>
            <a:ext cx="335756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d-ID" sz="1400" i="1"/>
              <a:t>Keprihatinan utama para sosiolog dan ilmuwan sosial lainnya ialah agar metode penelitian mereka tidak mempengaruhi temuan mereka. Responden sering kali mengubah perilaku mereka manakala mereka mengetahui bahwa mereka sedang diteliti.</a:t>
            </a:r>
          </a:p>
        </p:txBody>
      </p:sp>
    </p:spTree>
    <p:extLst>
      <p:ext uri="{BB962C8B-B14F-4D97-AF65-F5344CB8AC3E}">
        <p14:creationId xmlns:p14="http://schemas.microsoft.com/office/powerpoint/2010/main" val="402439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4000" b="1" smtClean="0">
                <a:solidFill>
                  <a:srgbClr val="000066"/>
                </a:solidFill>
              </a:rPr>
              <a:t>ETIKA DALAM PENELITIAN SOSIOLOGI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Selain memilih metode yang sesuai, peneliti juga harus memperhatikan etika sosiologi, yang berpusat pada asumsi ilmu pengetahuan dan moralitas (American Sociological Association 1997).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Etika penelitian 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sz="2400" smtClean="0"/>
              <a:t>Keterbukaan, kejujuran, dan kebenaran.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sz="2400" smtClean="0"/>
              <a:t>Melarang pemalsuan hasil penelitian.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sz="2400" smtClean="0"/>
              <a:t>Melarang plagiarisme.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sz="2400" i="1" smtClean="0"/>
              <a:t>Informed consent.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sz="2400" smtClean="0"/>
              <a:t>Menjaga keselamatan subjek.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sz="2400" smtClean="0"/>
              <a:t>Anonimitas</a:t>
            </a:r>
          </a:p>
        </p:txBody>
      </p:sp>
    </p:spTree>
    <p:extLst>
      <p:ext uri="{BB962C8B-B14F-4D97-AF65-F5344CB8AC3E}">
        <p14:creationId xmlns:p14="http://schemas.microsoft.com/office/powerpoint/2010/main" val="336886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Nilai dalam Penelitian Sosiologi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Max Weber menyatakan bahwa sosiologi harus </a:t>
            </a:r>
            <a:r>
              <a:rPr lang="en-US" sz="2400" b="1" smtClean="0"/>
              <a:t>bebas nilai</a:t>
            </a:r>
            <a:r>
              <a:rPr lang="en-US" sz="2400" smtClean="0"/>
              <a:t>, di mana </a:t>
            </a:r>
            <a:r>
              <a:rPr lang="en-US" sz="2400" b="1" smtClean="0"/>
              <a:t>nilai</a:t>
            </a:r>
            <a:r>
              <a:rPr lang="en-US" sz="2400" smtClean="0"/>
              <a:t> sosiolog—kepercayaan pribadi mengenai apa yang baik atau berharga dalam kehidupan—tidak boleh mempengaruhi hasil penelitian.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Guna mengurangi munculnya distorsi karena subjektivitas, para sosiolog menekankan </a:t>
            </a:r>
            <a:r>
              <a:rPr lang="en-US" sz="2400" b="1" smtClean="0"/>
              <a:t>replikasi</a:t>
            </a:r>
            <a:r>
              <a:rPr lang="en-US" sz="2400" smtClean="0"/>
              <a:t>, pengulangan suatu studi oleh peneliti lain guna dapat membandingkan temuan.</a:t>
            </a:r>
          </a:p>
        </p:txBody>
      </p:sp>
    </p:spTree>
    <p:extLst>
      <p:ext uri="{BB962C8B-B14F-4D97-AF65-F5344CB8AC3E}">
        <p14:creationId xmlns:p14="http://schemas.microsoft.com/office/powerpoint/2010/main" val="39381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>
          <a:xfrm>
            <a:off x="457200" y="1885950"/>
            <a:ext cx="4114800" cy="3971925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smtClean="0"/>
              <a:t>Nilai juga menyebabkan terjadinya ketegangan antara melakukan pe</a:t>
            </a:r>
            <a:r>
              <a:rPr lang="id-ID" sz="2400" smtClean="0"/>
              <a:t>-</a:t>
            </a:r>
            <a:r>
              <a:rPr lang="en-US" sz="2400" smtClean="0"/>
              <a:t>nelitian guna menda</a:t>
            </a:r>
            <a:r>
              <a:rPr lang="id-ID" sz="2400" smtClean="0"/>
              <a:t>-</a:t>
            </a:r>
            <a:r>
              <a:rPr lang="en-US" sz="2400" smtClean="0"/>
              <a:t>patkan pemahaman tentang kehidupan sosial atau menggunakannya untuk menciptakan reformasi sosial.</a:t>
            </a:r>
          </a:p>
          <a:p>
            <a:pPr>
              <a:buFontTx/>
              <a:buNone/>
            </a:pPr>
            <a:endParaRPr lang="id-ID" sz="2400" smtClean="0"/>
          </a:p>
        </p:txBody>
      </p:sp>
      <p:pic>
        <p:nvPicPr>
          <p:cNvPr id="52227" name="Picture 3" descr="Scan100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13" y="1978025"/>
            <a:ext cx="4259262" cy="337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Box 4"/>
          <p:cNvSpPr txBox="1">
            <a:spLocks noChangeArrowheads="1"/>
          </p:cNvSpPr>
          <p:nvPr/>
        </p:nvSpPr>
        <p:spPr bwMode="auto">
          <a:xfrm>
            <a:off x="428625" y="1143000"/>
            <a:ext cx="75723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CC0000"/>
                </a:solidFill>
              </a:rPr>
              <a:t>Nilai dalam Penelitian Sosiologi</a:t>
            </a:r>
            <a:endParaRPr lang="en-US" b="1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4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92200"/>
            <a:ext cx="8229600" cy="56499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Interaksionisme Simbolis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Kita dapat menelusuri </a:t>
            </a:r>
            <a:r>
              <a:rPr lang="en-US" sz="2400" b="1" smtClean="0"/>
              <a:t>interaksionisme simbolis </a:t>
            </a:r>
            <a:r>
              <a:rPr lang="en-US" sz="2400" smtClean="0"/>
              <a:t>ke para ahli filsafat moral Skotlandia abad ke-18, yang mengatakan bahwa individu mengevaluasi perilaku mereka sendiri dengan cara membandingkannya dengan orang lain (Stryker 1990).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Interaksionisme simbolis dibawa oleh: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sz="2400" smtClean="0"/>
              <a:t>Charles Horton Cooley (1864 – 1929)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sz="2400" smtClean="0"/>
              <a:t>William I. Thomas (1863 – 1947)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Char char="-"/>
            </a:pPr>
            <a:r>
              <a:rPr lang="en-US" sz="2400" smtClean="0"/>
              <a:t>George Herbert Mead (1863 – 1931)</a:t>
            </a:r>
          </a:p>
        </p:txBody>
      </p:sp>
    </p:spTree>
    <p:extLst>
      <p:ext uri="{BB962C8B-B14F-4D97-AF65-F5344CB8AC3E}">
        <p14:creationId xmlns:p14="http://schemas.microsoft.com/office/powerpoint/2010/main" val="173968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Interaksionisme Simbolis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8000"/>
                </a:solidFill>
              </a:rPr>
              <a:t>Simbol dalam Kehidupan Sehari-hari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Para interaksionisme simbolis mengkaji bagaimana manusia menggunakan simbol untuk mengembangkan pandangan mereka mengenai dunia dan untuk saling berkomunikasi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Adalah simbol yang mendefinisikan kepada kita apa yang disebut dengan hubungan.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Tanpa simbol, kita tidak akan bisa mengkoordinasikan tindakan dengan tindakan orang lain.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Interaksionisme simbolis menganalisis bagaimana perilaku kita bergantung pada bagaimana kita mendefinisikan diri kita dan orang lain</a:t>
            </a:r>
          </a:p>
          <a:p>
            <a:pPr algn="just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b="1" smtClean="0"/>
          </a:p>
        </p:txBody>
      </p:sp>
    </p:spTree>
    <p:extLst>
      <p:ext uri="{BB962C8B-B14F-4D97-AF65-F5344CB8AC3E}">
        <p14:creationId xmlns:p14="http://schemas.microsoft.com/office/powerpoint/2010/main" val="356884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Analisis Fungsional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Ide pokok </a:t>
            </a:r>
            <a:r>
              <a:rPr lang="en-US" sz="2400" b="1" smtClean="0"/>
              <a:t>analisis fungsional</a:t>
            </a:r>
            <a:r>
              <a:rPr lang="en-US" sz="2400" smtClean="0"/>
              <a:t> ialah bahwa masyarakat merupakan suatu kesatuan utuh; masyarakat terdiri atas bagian-bagian yang berhubungan yang saling bekerja sama.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Analisis fungsional, yang juga dikenal sebagai </a:t>
            </a:r>
            <a:r>
              <a:rPr lang="en-US" sz="2400" i="1" smtClean="0"/>
              <a:t>fungsionalisme </a:t>
            </a:r>
            <a:r>
              <a:rPr lang="en-US" sz="2400" smtClean="0"/>
              <a:t>dan </a:t>
            </a:r>
            <a:r>
              <a:rPr lang="en-US" sz="2400" i="1" smtClean="0"/>
              <a:t>fungsionalisme struktural</a:t>
            </a:r>
            <a:r>
              <a:rPr lang="en-US" sz="2400" smtClean="0"/>
              <a:t> berakar dari asal-usul sosiologis.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August Comte dan Herbert Spencer berkata, “Sebagaimana seseorang atau seekor hewan memiliki organ yang berfungsi bersama, masyarakat pun demikian halnya.”</a:t>
            </a:r>
          </a:p>
        </p:txBody>
      </p:sp>
    </p:spTree>
    <p:extLst>
      <p:ext uri="{BB962C8B-B14F-4D97-AF65-F5344CB8AC3E}">
        <p14:creationId xmlns:p14="http://schemas.microsoft.com/office/powerpoint/2010/main" val="35708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7213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Analisis Fungsional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Emile Durkheim pun memandang bahwa masyarakat terdiri atas banyak bagian, yang masing-masingnya memiliki fungsinya tersendiri.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Tiap-tiap bagian dari masyarakat harus dapat menjalankan fungsinya dengan baik agar masyarakat dapat dikatakan berjalan dengan “normal”.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Para fungsionalis mengatakan bahwa, untuk dapat memahami masyarakat, kita perlu melihat </a:t>
            </a:r>
            <a:r>
              <a:rPr lang="en-US" sz="2400" i="1" smtClean="0"/>
              <a:t>struktur</a:t>
            </a:r>
            <a:r>
              <a:rPr lang="en-US" sz="2400" smtClean="0"/>
              <a:t> (bagaimana bagian-bagian masyarakat saling menyatu untuk membentuk satu kesatuan) dan </a:t>
            </a:r>
            <a:r>
              <a:rPr lang="en-US" sz="2400" i="1" smtClean="0"/>
              <a:t>fungsi</a:t>
            </a:r>
            <a:r>
              <a:rPr lang="en-US" sz="2400" smtClean="0"/>
              <a:t> (apa yang dilakukan tiap bagian, bagaimana bagian tersebut memberikan kontribusinya pada masyarakat).</a:t>
            </a:r>
          </a:p>
        </p:txBody>
      </p:sp>
    </p:spTree>
    <p:extLst>
      <p:ext uri="{BB962C8B-B14F-4D97-AF65-F5344CB8AC3E}">
        <p14:creationId xmlns:p14="http://schemas.microsoft.com/office/powerpoint/2010/main" val="222347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Analisis Fungsional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8000"/>
                </a:solidFill>
              </a:rPr>
              <a:t>Robert Merton dan Fungsionalisme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Robert Merton (1910 – 2003) mengesampingkan analogi organis, tetapi mempertahankan inti fungsionalisme—citra masyarakat sebagai suatu keseluruhan yang terdiri atas bagian-bagian yang bekerja bersama.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Merton menggunakan istilah </a:t>
            </a:r>
            <a:r>
              <a:rPr lang="en-US" sz="2400" i="1" smtClean="0"/>
              <a:t>fungsi </a:t>
            </a:r>
            <a:r>
              <a:rPr lang="en-US" sz="2400" smtClean="0"/>
              <a:t>untuk merujuk pada konsekuensi yang menguntungkan dari tindakan manusia, yang membantu mempertahankan keseimbangan suatu kelompok; dan </a:t>
            </a:r>
            <a:r>
              <a:rPr lang="en-US" sz="2400" i="1" smtClean="0"/>
              <a:t>disfungsi</a:t>
            </a:r>
            <a:r>
              <a:rPr lang="en-US" sz="2400" smtClean="0"/>
              <a:t> sebagai konsekuensi yang mencederai masyarakat.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sz="2400" smtClean="0"/>
              <a:t>Fungsi dapat bersifat </a:t>
            </a:r>
            <a:r>
              <a:rPr lang="en-US" sz="2400" i="1" smtClean="0"/>
              <a:t>manifes </a:t>
            </a:r>
            <a:r>
              <a:rPr lang="en-US" sz="2400" smtClean="0"/>
              <a:t>(diharapkan) atau </a:t>
            </a:r>
            <a:r>
              <a:rPr lang="en-US" sz="2400" i="1" smtClean="0"/>
              <a:t>laten</a:t>
            </a:r>
            <a:r>
              <a:rPr lang="en-US" sz="2400" smtClean="0"/>
              <a:t> (tidak diharapkan).</a:t>
            </a:r>
            <a:endParaRPr lang="en-US" sz="2400" i="1" smtClean="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31126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>
          <a:xfrm>
            <a:off x="428625" y="500063"/>
            <a:ext cx="8229600" cy="542925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Analisis Fungsional</a:t>
            </a:r>
          </a:p>
          <a:p>
            <a:pPr>
              <a:buFontTx/>
              <a:buNone/>
            </a:pPr>
            <a:endParaRPr lang="id-ID" smtClean="0"/>
          </a:p>
        </p:txBody>
      </p:sp>
      <p:pic>
        <p:nvPicPr>
          <p:cNvPr id="33795" name="Picture 3" descr="Scan100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643063"/>
            <a:ext cx="5429250" cy="396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4"/>
          <p:cNvSpPr txBox="1">
            <a:spLocks noChangeArrowheads="1"/>
          </p:cNvSpPr>
          <p:nvPr/>
        </p:nvSpPr>
        <p:spPr bwMode="auto">
          <a:xfrm>
            <a:off x="5715000" y="1643063"/>
            <a:ext cx="314325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d-ID" sz="1400" i="1"/>
              <a:t>Para sosiolog yang menggunakan perspektif fungsionalis menekankan bagaimana industrialisasi dan urbanisasi merongrong fungsi-fungsi tradisional keluarga. Sebelum industrialisasi, anggota keluarga bekerja sama sebagai suatu kesatuan ekonomi, seperti dalam lukisan Leopoldo Romanach mengenai Havana, Kuba. Dengan lokasi yang berada jauh dari rumah, produksi mula-mula mengambil sang ayah, dan kini, sang ibu. Salah satu konsekuensinya adalah terjadinya disfungsi utama berupa melemahnya ikatan keluarga.</a:t>
            </a:r>
          </a:p>
        </p:txBody>
      </p:sp>
    </p:spTree>
    <p:extLst>
      <p:ext uri="{BB962C8B-B14F-4D97-AF65-F5344CB8AC3E}">
        <p14:creationId xmlns:p14="http://schemas.microsoft.com/office/powerpoint/2010/main" val="13383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649913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smtClean="0">
                <a:solidFill>
                  <a:srgbClr val="CC0000"/>
                </a:solidFill>
              </a:rPr>
              <a:t>Teori Konflik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Para ahli teori konflik menekankan bahwa masyarakat terdiri atas kelompok-kelompok yang terlibat dalam persaingan sengit mengenai sumber daya yang langka.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Meskipun aliansi atau kerja sama dapat berlangsung di permukaan, di bawah permukaan tersebut terjadi pertarungan perebutan kekuasaan.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smtClean="0">
                <a:solidFill>
                  <a:srgbClr val="008000"/>
                </a:solidFill>
              </a:rPr>
              <a:t>Karl Marx dan Teori Konflik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smtClean="0"/>
              <a:t>Marx, sebagai pendiri </a:t>
            </a:r>
            <a:r>
              <a:rPr lang="en-US" sz="2400" b="1" smtClean="0"/>
              <a:t>teori konflik</a:t>
            </a:r>
            <a:r>
              <a:rPr lang="en-US" sz="2400" smtClean="0"/>
              <a:t>, menyimpulkan bahwa kunci sejarah manusia adalah perjuangan kelas sosial.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67481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1320</Words>
  <Application>Microsoft Office PowerPoint</Application>
  <PresentationFormat>On-screen Show (4:3)</PresentationFormat>
  <Paragraphs>130</Paragraphs>
  <Slides>26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PERSPEKTIF TEORETIS DALAM SOSIOLOGI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MELAKUKAN PENELITIAN SOSIOLOGIS</vt:lpstr>
      <vt:lpstr>PowerPoint Presentation</vt:lpstr>
      <vt:lpstr>METODE PENELITIAN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ETIKA DALAM PENELITIAN SOSIOLOGI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3</cp:revision>
  <dcterms:created xsi:type="dcterms:W3CDTF">2016-09-24T06:41:31Z</dcterms:created>
  <dcterms:modified xsi:type="dcterms:W3CDTF">2016-09-26T13:46:10Z</dcterms:modified>
</cp:coreProperties>
</file>