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21"/>
  </p:notesMasterIdLst>
  <p:sldIdLst>
    <p:sldId id="256" r:id="rId4"/>
    <p:sldId id="257" r:id="rId5"/>
    <p:sldId id="340" r:id="rId6"/>
    <p:sldId id="341" r:id="rId7"/>
    <p:sldId id="331" r:id="rId8"/>
    <p:sldId id="334" r:id="rId9"/>
    <p:sldId id="337" r:id="rId10"/>
    <p:sldId id="342" r:id="rId11"/>
    <p:sldId id="323" r:id="rId12"/>
    <p:sldId id="324" r:id="rId13"/>
    <p:sldId id="325" r:id="rId14"/>
    <p:sldId id="326" r:id="rId15"/>
    <p:sldId id="282" r:id="rId16"/>
    <p:sldId id="283" r:id="rId17"/>
    <p:sldId id="285" r:id="rId18"/>
    <p:sldId id="286" r:id="rId19"/>
    <p:sldId id="31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3F4CB-32B2-40C8-8B19-444C627A3439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BD0E6-20B9-45A7-8ACC-18FD5A36D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61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21B410-D366-4536-B2B6-26AC5D2B3FA5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01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3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97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06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98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44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3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1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94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389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897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66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99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19F8A-4812-455C-B59C-A5C3DE599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74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-31750" y="0"/>
            <a:ext cx="9178925" cy="6924675"/>
            <a:chOff x="-20" y="0"/>
            <a:chExt cx="5782" cy="4362"/>
          </a:xfrm>
        </p:grpSpPr>
        <p:sp>
          <p:nvSpPr>
            <p:cNvPr id="32771" name="Rectangle 3" descr="Stonbk"/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2" name="Rectangle 4"/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3" name="Rectangle 5"/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pic>
          <p:nvPicPr>
            <p:cNvPr id="32774" name="Picture 6" descr="Astonbnr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775" name="Rectangle 7"/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6" name="Rectangle 8"/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7" name="Rectangle 9"/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8" name="Line 10"/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79" name="Line 11"/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80" name="Freeform 12"/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>
                <a:gd name="T0" fmla="*/ 0 w 65"/>
                <a:gd name="T1" fmla="*/ 0 h 86"/>
                <a:gd name="T2" fmla="*/ 15 w 65"/>
                <a:gd name="T3" fmla="*/ 12 h 86"/>
                <a:gd name="T4" fmla="*/ 27 w 65"/>
                <a:gd name="T5" fmla="*/ 23 h 86"/>
                <a:gd name="T6" fmla="*/ 36 w 65"/>
                <a:gd name="T7" fmla="*/ 35 h 86"/>
                <a:gd name="T8" fmla="*/ 47 w 65"/>
                <a:gd name="T9" fmla="*/ 45 h 86"/>
                <a:gd name="T10" fmla="*/ 56 w 65"/>
                <a:gd name="T11" fmla="*/ 66 h 86"/>
                <a:gd name="T12" fmla="*/ 63 w 65"/>
                <a:gd name="T13" fmla="*/ 80 h 86"/>
                <a:gd name="T14" fmla="*/ 65 w 65"/>
                <a:gd name="T15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2781" name="Freeform 13"/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>
                <a:gd name="T0" fmla="*/ 69 w 71"/>
                <a:gd name="T1" fmla="*/ 0 h 84"/>
                <a:gd name="T2" fmla="*/ 61 w 71"/>
                <a:gd name="T3" fmla="*/ 27 h 84"/>
                <a:gd name="T4" fmla="*/ 52 w 71"/>
                <a:gd name="T5" fmla="*/ 57 h 84"/>
                <a:gd name="T6" fmla="*/ 46 w 71"/>
                <a:gd name="T7" fmla="*/ 72 h 84"/>
                <a:gd name="T8" fmla="*/ 33 w 71"/>
                <a:gd name="T9" fmla="*/ 63 h 84"/>
                <a:gd name="T10" fmla="*/ 25 w 71"/>
                <a:gd name="T11" fmla="*/ 51 h 84"/>
                <a:gd name="T12" fmla="*/ 10 w 71"/>
                <a:gd name="T13" fmla="*/ 39 h 84"/>
                <a:gd name="T14" fmla="*/ 4 w 71"/>
                <a:gd name="T15" fmla="*/ 77 h 84"/>
                <a:gd name="T16" fmla="*/ 1 w 71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</p:grpSp>
      <p:sp>
        <p:nvSpPr>
          <p:cNvPr id="32782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244600" y="1247775"/>
            <a:ext cx="7772400" cy="1143000"/>
          </a:xfrm>
        </p:spPr>
        <p:txBody>
          <a:bodyPr anchor="b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83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12620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700463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2786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129463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3B75D3C-C6C8-4C22-8932-7D855E32BCF0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0511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CCEA-F6F3-47E5-98C3-DE6A31A14ECF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374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67D61-7C55-4512-A72E-588C3CD7C25B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5703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11A33-FF93-4971-ACCD-3283880DC983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821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4F8DB-40E8-44AA-AC02-2E7EDA534C42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64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9BEF2-1579-4713-BF0A-13B4D43F0A80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22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7865E-3BB6-4BE4-9F40-B19F30439C78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38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8A89C-0CE4-4FD9-AD8B-8B1CF5C00095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2505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ED9C9-8131-4E27-9AEB-6FE9AC21CCDD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4475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9DD22-2232-4ECC-8717-FC0390A4A10E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782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3333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B0C1E-F9C3-45DB-90D5-E733B7008BE2}" type="slidenum">
              <a:rPr lang="en-US">
                <a:solidFill>
                  <a:srgbClr val="333329"/>
                </a:solidFill>
              </a:rPr>
              <a:pPr/>
              <a:t>‹#›</a:t>
            </a:fld>
            <a:endParaRPr lang="en-US">
              <a:solidFill>
                <a:srgbClr val="3333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3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2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4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5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3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5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6C24-034C-4D1F-A708-6C3E8D98F15D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50543-007D-45B2-AF57-841C3EA73A0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>
            <a:grpSpLocks/>
          </p:cNvGrpSpPr>
          <p:nvPr userDrawn="1"/>
        </p:nvGrpSpPr>
        <p:grpSpPr bwMode="auto">
          <a:xfrm>
            <a:off x="7543800" y="6261100"/>
            <a:ext cx="1600200" cy="596900"/>
            <a:chOff x="4608" y="3912"/>
            <a:chExt cx="1008" cy="376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608" y="4096"/>
              <a:ext cx="1008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smtClean="0">
                  <a:solidFill>
                    <a:srgbClr val="000000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F o r</a:t>
              </a:r>
              <a:r>
                <a:rPr lang="en-US" sz="1600" smtClean="0">
                  <a:solidFill>
                    <a:srgbClr val="000000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   </a:t>
              </a:r>
              <a:r>
                <a:rPr lang="en-US" sz="1400" smtClean="0">
                  <a:solidFill>
                    <a:srgbClr val="000000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K A G A M A N I A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608" y="3912"/>
              <a:ext cx="1008" cy="19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smtClean="0">
                  <a:solidFill>
                    <a:srgbClr val="FFFFFF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B e – b e s t</a:t>
              </a:r>
              <a:r>
                <a:rPr lang="en-US" sz="1200" smtClean="0">
                  <a:solidFill>
                    <a:srgbClr val="FFFFFF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   </a:t>
              </a:r>
              <a:r>
                <a:rPr lang="en-US" sz="1000" smtClean="0">
                  <a:solidFill>
                    <a:srgbClr val="FFFFFF"/>
                  </a:solidFill>
                  <a:latin typeface="Haettenschweiler" pitchFamily="34" charset="0"/>
                  <a:ea typeface="Gungsuh" pitchFamily="18" charset="-127"/>
                  <a:cs typeface="Courier New" pitchFamily="49" charset="0"/>
                </a:rPr>
                <a:t>p r o d u c t I o 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021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92593E-6 L -0.8375 -0.00925 L -0.83472 -0.91851 " pathEditMode="relative" ptsTypes="AAA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3472 -0.91852 L 0.0625 -0.91667 L 0.0625 -0.0037 L -0.00417 -0.00741 " pathEditMode="relative" ptsTypes="AAAA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869113"/>
            <a:chOff x="0" y="0"/>
            <a:chExt cx="5760" cy="4327"/>
          </a:xfrm>
        </p:grpSpPr>
        <p:sp>
          <p:nvSpPr>
            <p:cNvPr id="31747" name="Rectangle 3"/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pic>
          <p:nvPicPr>
            <p:cNvPr id="31748" name="Picture 4" descr="Astonbnr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749" name="Rectangle 5"/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0" name="Rectangle 6" descr="Stonbk"/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1" name="Rectangle 7"/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2" name="Line 8"/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3" name="Line 9"/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  <p:sp>
          <p:nvSpPr>
            <p:cNvPr id="317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333333"/>
                </a:solidFill>
              </a:endParaRPr>
            </a:p>
          </p:txBody>
        </p:sp>
      </p:grpSp>
      <p:sp>
        <p:nvSpPr>
          <p:cNvPr id="3175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573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3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73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29"/>
              </a:solidFill>
            </a:endParaRPr>
          </a:p>
        </p:txBody>
      </p:sp>
      <p:sp>
        <p:nvSpPr>
          <p:cNvPr id="317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57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333329"/>
              </a:solidFill>
            </a:endParaRPr>
          </a:p>
        </p:txBody>
      </p:sp>
      <p:sp>
        <p:nvSpPr>
          <p:cNvPr id="317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247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F7AD7C-6E9A-4338-810D-66D49FF46648}" type="slidenum">
              <a:rPr lang="en-US">
                <a:solidFill>
                  <a:srgbClr val="3333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333329"/>
              </a:solidFill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117600" y="268288"/>
            <a:ext cx="8026400" cy="7461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kakakpintar.com/contoh-percakapan-bahasa-indonesia-4-orang-tentang-lingkungan-dan-persahabatan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752599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Adobe Garamond Pro Bold" pitchFamily="18" charset="0"/>
              </a:rPr>
              <a:t>PENELITIAN SOSIOLOGI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603500"/>
            <a:ext cx="5105400" cy="425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836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b. </a:t>
            </a:r>
            <a:r>
              <a:rPr lang="en-US" sz="3600" b="1" dirty="0" err="1"/>
              <a:t>Metode</a:t>
            </a:r>
            <a:r>
              <a:rPr lang="en-US" sz="3600" b="1" dirty="0"/>
              <a:t> </a:t>
            </a:r>
            <a:r>
              <a:rPr lang="en-US" sz="3600" b="1" dirty="0" err="1"/>
              <a:t>Penelitian</a:t>
            </a:r>
            <a:r>
              <a:rPr lang="en-US" sz="3600" b="1" dirty="0"/>
              <a:t> </a:t>
            </a:r>
            <a:r>
              <a:rPr lang="en-US" sz="3600" b="1" dirty="0" err="1"/>
              <a:t>Sosiologi</a:t>
            </a:r>
            <a:r>
              <a:rPr lang="en-US" sz="3600" b="1" dirty="0"/>
              <a:t> </a:t>
            </a:r>
            <a:r>
              <a:rPr lang="en-US" sz="3600" b="1" dirty="0" err="1"/>
              <a:t>Secara</a:t>
            </a:r>
            <a:r>
              <a:rPr lang="en-US" sz="3600" b="1" dirty="0"/>
              <a:t> </a:t>
            </a:r>
            <a:r>
              <a:rPr lang="en-US" sz="3600" b="1" dirty="0" err="1"/>
              <a:t>Khusus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410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induktif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rasionalistis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fungsionalisme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!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1. </a:t>
            </a:r>
            <a:r>
              <a:rPr lang="en-US" b="1" i="1" dirty="0" err="1">
                <a:solidFill>
                  <a:srgbClr val="FF0000"/>
                </a:solidFill>
              </a:rPr>
              <a:t>Metode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Statistik</a:t>
            </a:r>
            <a:endParaRPr lang="en-US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/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data-data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/ </a:t>
            </a:r>
            <a:r>
              <a:rPr lang="en-US" dirty="0" err="1"/>
              <a:t>rumus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mengamati</a:t>
            </a:r>
            <a:r>
              <a:rPr lang="en-US" dirty="0"/>
              <a:t> data-data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2. </a:t>
            </a:r>
            <a:r>
              <a:rPr lang="en-US" b="1" i="1" dirty="0" err="1">
                <a:solidFill>
                  <a:srgbClr val="FF0000"/>
                </a:solidFill>
              </a:rPr>
              <a:t>Metode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Eksperimen</a:t>
            </a:r>
            <a:endParaRPr lang="en-US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28600"/>
            <a:ext cx="85344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3. </a:t>
            </a:r>
            <a:r>
              <a:rPr lang="en-US" sz="2400" b="1" i="1" dirty="0" err="1">
                <a:solidFill>
                  <a:srgbClr val="FF0000"/>
                </a:solidFill>
              </a:rPr>
              <a:t>Metode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Induktif</a:t>
            </a:r>
            <a:endParaRPr lang="en-US" sz="2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Induktif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menelaah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terfokus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perolehan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simpulan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4</a:t>
            </a:r>
            <a:r>
              <a:rPr lang="en-US" sz="2400" b="1" i="1" dirty="0">
                <a:solidFill>
                  <a:srgbClr val="FF0000"/>
                </a:solidFill>
              </a:rPr>
              <a:t>. </a:t>
            </a:r>
            <a:r>
              <a:rPr lang="en-US" sz="2400" b="1" i="1" dirty="0" err="1">
                <a:solidFill>
                  <a:srgbClr val="FF0000"/>
                </a:solidFill>
              </a:rPr>
              <a:t>Metode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Deduktif</a:t>
            </a:r>
            <a:endParaRPr lang="en-US" sz="2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deduktif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menelaah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simpulan</a:t>
            </a:r>
            <a:r>
              <a:rPr lang="en-US" sz="2400" dirty="0"/>
              <a:t> yang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terkhusus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5. </a:t>
            </a:r>
            <a:r>
              <a:rPr lang="en-US" sz="2400" b="1" i="1" dirty="0" err="1">
                <a:solidFill>
                  <a:srgbClr val="FF0000"/>
                </a:solidFill>
              </a:rPr>
              <a:t>Metode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Studi</a:t>
            </a:r>
            <a:r>
              <a:rPr lang="en-US" sz="2400" b="1" i="1" dirty="0">
                <a:solidFill>
                  <a:srgbClr val="FF0000"/>
                </a:solidFill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</a:rPr>
              <a:t>Kasus</a:t>
            </a:r>
            <a:endParaRPr lang="en-US" sz="24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kebenaran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/ </a:t>
            </a:r>
            <a:r>
              <a:rPr lang="en-US" sz="2400" dirty="0" err="1"/>
              <a:t>peristiwa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mengamati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objel</a:t>
            </a:r>
            <a:r>
              <a:rPr lang="en-US" sz="2400" dirty="0"/>
              <a:t> </a:t>
            </a:r>
            <a:r>
              <a:rPr lang="en-US" sz="2400" dirty="0" err="1"/>
              <a:t>berua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, </a:t>
            </a:r>
            <a:r>
              <a:rPr lang="en-US" sz="2400" dirty="0" err="1"/>
              <a:t>individu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r>
              <a:rPr lang="en-US" sz="2400" dirty="0"/>
              <a:t>. </a:t>
            </a:r>
            <a:r>
              <a:rPr lang="en-US" sz="2400" dirty="0" err="1"/>
              <a:t>Peralatan</a:t>
            </a:r>
            <a:r>
              <a:rPr lang="en-US" sz="2400" dirty="0"/>
              <a:t> yang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kuisioner</a:t>
            </a:r>
            <a:r>
              <a:rPr lang="en-US" sz="2400" dirty="0"/>
              <a:t>.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tentu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621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52400"/>
            <a:ext cx="8686800" cy="5973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i="1" dirty="0">
                <a:solidFill>
                  <a:srgbClr val="FF0000"/>
                </a:solidFill>
              </a:rPr>
              <a:t>6. </a:t>
            </a:r>
            <a:r>
              <a:rPr lang="en-US" sz="1600" b="1" i="1" dirty="0" err="1">
                <a:solidFill>
                  <a:srgbClr val="FF0000"/>
                </a:solidFill>
              </a:rPr>
              <a:t>Metode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Survei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Lapangan</a:t>
            </a:r>
            <a:endParaRPr 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survei</a:t>
            </a:r>
            <a:r>
              <a:rPr lang="en-US" sz="1600" dirty="0"/>
              <a:t> </a:t>
            </a:r>
            <a:r>
              <a:rPr lang="en-US" sz="1600" dirty="0" err="1"/>
              <a:t>lapangan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aplikatif</a:t>
            </a:r>
            <a:r>
              <a:rPr lang="en-US" sz="1600" dirty="0"/>
              <a:t>. </a:t>
            </a:r>
            <a:r>
              <a:rPr lang="en-US" sz="1600" dirty="0" err="1"/>
              <a:t>Maksudnya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langsung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data-data yang </a:t>
            </a:r>
            <a:r>
              <a:rPr lang="en-US" sz="1600" dirty="0" err="1"/>
              <a:t>dibutuhkan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ditelaah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b="1" i="1" dirty="0">
                <a:solidFill>
                  <a:srgbClr val="FF0000"/>
                </a:solidFill>
              </a:rPr>
              <a:t>7. </a:t>
            </a:r>
            <a:r>
              <a:rPr lang="en-US" sz="1600" b="1" i="1" dirty="0" err="1">
                <a:solidFill>
                  <a:srgbClr val="FF0000"/>
                </a:solidFill>
              </a:rPr>
              <a:t>Metode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Partisipasi</a:t>
            </a:r>
            <a:endParaRPr 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Partisipasi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dipergunakan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penelitian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meneyeluruh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komunitas</a:t>
            </a:r>
            <a:r>
              <a:rPr lang="en-US" sz="1600" dirty="0"/>
              <a:t> </a:t>
            </a:r>
            <a:r>
              <a:rPr lang="en-US" sz="1600" dirty="0" err="1"/>
              <a:t>tertentu</a:t>
            </a:r>
            <a:r>
              <a:rPr lang="en-US" sz="1600" dirty="0"/>
              <a:t> </a:t>
            </a:r>
            <a:r>
              <a:rPr lang="en-US" sz="1600" dirty="0" err="1"/>
              <a:t>supaya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data-data yang </a:t>
            </a:r>
            <a:r>
              <a:rPr lang="en-US" sz="1600" dirty="0" err="1"/>
              <a:t>dibutuhkan</a:t>
            </a:r>
            <a:r>
              <a:rPr lang="en-US" sz="1600" dirty="0"/>
              <a:t>.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diharapkan</a:t>
            </a:r>
            <a:r>
              <a:rPr lang="en-US" sz="1600" dirty="0"/>
              <a:t> </a:t>
            </a:r>
            <a:r>
              <a:rPr lang="en-US" sz="1600" dirty="0" err="1"/>
              <a:t>mampu</a:t>
            </a:r>
            <a:r>
              <a:rPr lang="en-US" sz="1600" dirty="0"/>
              <a:t> </a:t>
            </a:r>
            <a:r>
              <a:rPr lang="en-US" sz="1600" dirty="0" err="1"/>
              <a:t>berpartisipasi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yang </a:t>
            </a:r>
            <a:r>
              <a:rPr lang="en-US" sz="1600" dirty="0" err="1"/>
              <a:t>hendak</a:t>
            </a:r>
            <a:r>
              <a:rPr lang="en-US" sz="1600" dirty="0"/>
              <a:t> </a:t>
            </a:r>
            <a:r>
              <a:rPr lang="en-US" sz="1600" dirty="0" err="1"/>
              <a:t>diteliti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r>
              <a:rPr lang="en-US" sz="1600" b="1" i="1" dirty="0">
                <a:solidFill>
                  <a:srgbClr val="FF0000"/>
                </a:solidFill>
              </a:rPr>
              <a:t>8. </a:t>
            </a:r>
            <a:r>
              <a:rPr lang="en-US" sz="1600" b="1" i="1" dirty="0" err="1">
                <a:solidFill>
                  <a:srgbClr val="FF0000"/>
                </a:solidFill>
              </a:rPr>
              <a:t>Metode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Empiris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dan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Rasionalistis</a:t>
            </a:r>
            <a:endParaRPr 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/>
              <a:t>– </a:t>
            </a: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empiris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mempergunakan</a:t>
            </a:r>
            <a:r>
              <a:rPr lang="en-US" sz="1600" dirty="0"/>
              <a:t> </a:t>
            </a:r>
            <a:r>
              <a:rPr lang="en-US" sz="1600" dirty="0" err="1"/>
              <a:t>fakta</a:t>
            </a:r>
            <a:r>
              <a:rPr lang="en-US" sz="1600" dirty="0"/>
              <a:t> yang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terjadi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data-data yang </a:t>
            </a:r>
            <a:r>
              <a:rPr lang="en-US" sz="1600" dirty="0" err="1"/>
              <a:t>dibutuhkan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/>
              <a:t>– </a:t>
            </a: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Rasionalistis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Rasionalistis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memfungsikan</a:t>
            </a:r>
            <a:r>
              <a:rPr lang="en-US" sz="1600" dirty="0"/>
              <a:t> </a:t>
            </a:r>
            <a:r>
              <a:rPr lang="en-US" sz="1600" dirty="0" err="1"/>
              <a:t>logika</a:t>
            </a:r>
            <a:r>
              <a:rPr lang="en-US" sz="1600" dirty="0"/>
              <a:t> </a:t>
            </a:r>
            <a:r>
              <a:rPr lang="en-US" sz="1600" dirty="0" err="1"/>
              <a:t>rasional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menelaah</a:t>
            </a:r>
            <a:r>
              <a:rPr lang="en-US" sz="1600" dirty="0"/>
              <a:t> </a:t>
            </a:r>
            <a:r>
              <a:rPr lang="en-US" sz="1600" dirty="0" err="1"/>
              <a:t>masalah-masalah</a:t>
            </a:r>
            <a:r>
              <a:rPr lang="en-US" sz="1600" dirty="0"/>
              <a:t> yang </a:t>
            </a:r>
            <a:r>
              <a:rPr lang="en-US" sz="1600" dirty="0" err="1"/>
              <a:t>terjadi</a:t>
            </a:r>
            <a:r>
              <a:rPr lang="en-US" sz="1600" dirty="0"/>
              <a:t> di </a:t>
            </a:r>
            <a:r>
              <a:rPr lang="en-US" sz="1600" dirty="0" err="1"/>
              <a:t>lapangan</a:t>
            </a:r>
            <a:r>
              <a:rPr lang="en-US" sz="1600" dirty="0"/>
              <a:t> yang </a:t>
            </a:r>
            <a:r>
              <a:rPr lang="en-US" sz="1600" dirty="0" err="1"/>
              <a:t>berkaitan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b="1" i="1" dirty="0">
                <a:solidFill>
                  <a:srgbClr val="FF0000"/>
                </a:solidFill>
              </a:rPr>
              <a:t>9. </a:t>
            </a:r>
            <a:r>
              <a:rPr lang="en-US" sz="1600" b="1" i="1" dirty="0" err="1">
                <a:solidFill>
                  <a:srgbClr val="FF0000"/>
                </a:solidFill>
              </a:rPr>
              <a:t>Metode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Fungsionalisme</a:t>
            </a:r>
            <a:endParaRPr 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fungsionalisme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dipergunakan</a:t>
            </a:r>
            <a:r>
              <a:rPr lang="en-US" sz="1600" dirty="0"/>
              <a:t> </a:t>
            </a:r>
            <a:r>
              <a:rPr lang="en-US" sz="1600" dirty="0" err="1"/>
              <a:t>dalm</a:t>
            </a:r>
            <a:r>
              <a:rPr lang="en-US" sz="1600" dirty="0"/>
              <a:t> </a:t>
            </a:r>
            <a:r>
              <a:rPr lang="en-US" sz="1600" dirty="0" err="1"/>
              <a:t>rangka</a:t>
            </a:r>
            <a:r>
              <a:rPr lang="en-US" sz="1600" dirty="0"/>
              <a:t> </a:t>
            </a:r>
            <a:r>
              <a:rPr lang="en-US" sz="1600" dirty="0" err="1"/>
              <a:t>penilaian</a:t>
            </a:r>
            <a:r>
              <a:rPr lang="en-US" sz="1600" dirty="0"/>
              <a:t> </a:t>
            </a:r>
            <a:r>
              <a:rPr lang="en-US" sz="1600" dirty="0" err="1"/>
              <a:t>mengenai</a:t>
            </a:r>
            <a:r>
              <a:rPr lang="en-US" sz="1600" dirty="0"/>
              <a:t> </a:t>
            </a:r>
            <a:r>
              <a:rPr lang="en-US" sz="1600" dirty="0" err="1"/>
              <a:t>kegunaan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kemasyarakatan</a:t>
            </a:r>
            <a:r>
              <a:rPr lang="en-US" sz="1600" dirty="0"/>
              <a:t> </a:t>
            </a:r>
            <a:r>
              <a:rPr lang="en-US" sz="1600" dirty="0" err="1"/>
              <a:t>serta</a:t>
            </a:r>
            <a:r>
              <a:rPr lang="en-US" sz="1600" dirty="0"/>
              <a:t> </a:t>
            </a:r>
            <a:r>
              <a:rPr lang="en-US" sz="1600" dirty="0" err="1"/>
              <a:t>struktur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bermasyarakat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b="1" i="1" dirty="0">
                <a:solidFill>
                  <a:srgbClr val="FF0000"/>
                </a:solidFill>
              </a:rPr>
              <a:t>10. </a:t>
            </a:r>
            <a:r>
              <a:rPr lang="en-US" sz="1600" b="1" i="1" dirty="0" err="1">
                <a:solidFill>
                  <a:srgbClr val="FF0000"/>
                </a:solidFill>
              </a:rPr>
              <a:t>Metode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Studi</a:t>
            </a: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err="1">
                <a:solidFill>
                  <a:srgbClr val="FF0000"/>
                </a:solidFill>
              </a:rPr>
              <a:t>Pustaka</a:t>
            </a:r>
            <a:endParaRPr lang="en-US" sz="16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Studi</a:t>
            </a:r>
            <a:r>
              <a:rPr lang="en-US" sz="1600" dirty="0"/>
              <a:t> </a:t>
            </a:r>
            <a:r>
              <a:rPr lang="en-US" sz="1600" dirty="0" err="1"/>
              <a:t>Pustaka</a:t>
            </a:r>
            <a:r>
              <a:rPr lang="en-US" sz="1600" dirty="0"/>
              <a:t> </a:t>
            </a:r>
            <a:r>
              <a:rPr lang="en-US" sz="1600" dirty="0" err="1"/>
              <a:t>ialah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yang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pemanfaatan</a:t>
            </a:r>
            <a:r>
              <a:rPr lang="en-US" sz="1600" dirty="0"/>
              <a:t> </a:t>
            </a:r>
            <a:r>
              <a:rPr lang="en-US" sz="1600" dirty="0" err="1"/>
              <a:t>berbagai</a:t>
            </a:r>
            <a:r>
              <a:rPr lang="en-US" sz="1600" dirty="0"/>
              <a:t> </a:t>
            </a:r>
            <a:r>
              <a:rPr lang="en-US" sz="1600" dirty="0" err="1"/>
              <a:t>macam</a:t>
            </a:r>
            <a:r>
              <a:rPr lang="en-US" sz="1600" dirty="0"/>
              <a:t> </a:t>
            </a:r>
            <a:r>
              <a:rPr lang="en-US" sz="1600" dirty="0" err="1"/>
              <a:t>teori</a:t>
            </a:r>
            <a:r>
              <a:rPr lang="en-US" sz="1600" dirty="0"/>
              <a:t> / </a:t>
            </a:r>
            <a:r>
              <a:rPr lang="en-US" sz="1600" dirty="0" err="1"/>
              <a:t>konsep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buku</a:t>
            </a:r>
            <a:r>
              <a:rPr lang="en-US" sz="1600" dirty="0"/>
              <a:t> </a:t>
            </a:r>
            <a:r>
              <a:rPr lang="en-US" sz="1600" dirty="0" err="1"/>
              <a:t>guna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sebuah</a:t>
            </a:r>
            <a:r>
              <a:rPr lang="en-US" sz="1600" dirty="0"/>
              <a:t> data. </a:t>
            </a: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membutuhkan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pengeluaran</a:t>
            </a:r>
            <a:r>
              <a:rPr lang="en-US" sz="1600" dirty="0"/>
              <a:t> </a:t>
            </a:r>
            <a:r>
              <a:rPr lang="en-US" sz="1600" dirty="0" err="1"/>
              <a:t>dana</a:t>
            </a:r>
            <a:r>
              <a:rPr lang="en-US" sz="1600" dirty="0"/>
              <a:t> </a:t>
            </a:r>
            <a:r>
              <a:rPr lang="en-US" sz="1600" dirty="0" err="1"/>
              <a:t>operasional</a:t>
            </a:r>
            <a:r>
              <a:rPr lang="en-US" sz="1600" dirty="0"/>
              <a:t>,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metode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sangat</a:t>
            </a:r>
            <a:r>
              <a:rPr lang="en-US" sz="1600" dirty="0"/>
              <a:t> </a:t>
            </a:r>
            <a:r>
              <a:rPr lang="en-US" sz="1600" dirty="0" err="1"/>
              <a:t>murah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menggunkaan</a:t>
            </a:r>
            <a:r>
              <a:rPr lang="en-US" sz="1600" dirty="0"/>
              <a:t> </a:t>
            </a:r>
            <a:r>
              <a:rPr lang="en-US" sz="1600" dirty="0" err="1"/>
              <a:t>pemanfaatan</a:t>
            </a:r>
            <a:r>
              <a:rPr lang="en-US" sz="1600" dirty="0"/>
              <a:t> </a:t>
            </a:r>
            <a:r>
              <a:rPr lang="en-US" sz="1600" dirty="0" err="1"/>
              <a:t>perpustakaan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beberapa</a:t>
            </a:r>
            <a:r>
              <a:rPr lang="en-US" sz="1600" dirty="0"/>
              <a:t> </a:t>
            </a:r>
            <a:r>
              <a:rPr lang="en-US" sz="1600" dirty="0" err="1"/>
              <a:t>referensi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sumber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810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610600" cy="609600"/>
          </a:xfrm>
          <a:solidFill>
            <a:srgbClr val="FF0000"/>
          </a:solidFill>
          <a:ln w="38100" cmpd="dbl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3200">
                <a:solidFill>
                  <a:srgbClr val="FFFF00"/>
                </a:solidFill>
                <a:latin typeface="Comic Sans MS" pitchFamily="66" charset="0"/>
              </a:rPr>
              <a:t>T A H A P A N   P E N E L I T I A N </a:t>
            </a:r>
          </a:p>
        </p:txBody>
      </p:sp>
      <p:sp>
        <p:nvSpPr>
          <p:cNvPr id="64515" name="Text Box 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81000" y="919163"/>
            <a:ext cx="2365375" cy="376237"/>
          </a:xfrm>
          <a:prstGeom prst="rect">
            <a:avLst/>
          </a:prstGeom>
          <a:solidFill>
            <a:srgbClr val="003366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MEMILIH MASALAH</a:t>
            </a:r>
          </a:p>
        </p:txBody>
      </p:sp>
      <p:sp>
        <p:nvSpPr>
          <p:cNvPr id="64516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971800" y="919163"/>
            <a:ext cx="2708275" cy="376237"/>
          </a:xfrm>
          <a:prstGeom prst="rect">
            <a:avLst/>
          </a:prstGeom>
          <a:solidFill>
            <a:srgbClr val="336699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STUDI PENDAHULUAN</a:t>
            </a:r>
          </a:p>
        </p:txBody>
      </p:sp>
      <p:sp>
        <p:nvSpPr>
          <p:cNvPr id="64517" name="Text Box 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915025" y="919163"/>
            <a:ext cx="3076575" cy="376237"/>
          </a:xfrm>
          <a:prstGeom prst="rect">
            <a:avLst/>
          </a:prstGeom>
          <a:solidFill>
            <a:srgbClr val="0000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MERUMUSKAN MASALAH</a:t>
            </a:r>
          </a:p>
        </p:txBody>
      </p:sp>
      <p:sp>
        <p:nvSpPr>
          <p:cNvPr id="64518" name="Text Box 6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267200" y="1558925"/>
            <a:ext cx="2590800" cy="650875"/>
          </a:xfrm>
          <a:prstGeom prst="rect">
            <a:avLst/>
          </a:prstGeom>
          <a:solidFill>
            <a:srgbClr val="0099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MERUMUSKAN ANGGAPAN DASAR</a:t>
            </a:r>
          </a:p>
        </p:txBody>
      </p:sp>
      <p:sp>
        <p:nvSpPr>
          <p:cNvPr id="64519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162800" y="2209800"/>
            <a:ext cx="1441450" cy="404813"/>
          </a:xfrm>
          <a:prstGeom prst="rect">
            <a:avLst/>
          </a:prstGeom>
          <a:solidFill>
            <a:srgbClr val="FF00FF"/>
          </a:solidFill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HIPOTESIS</a:t>
            </a:r>
          </a:p>
        </p:txBody>
      </p:sp>
      <p:sp>
        <p:nvSpPr>
          <p:cNvPr id="64520" name="Text Box 8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685800" y="1690688"/>
            <a:ext cx="2809875" cy="376237"/>
          </a:xfrm>
          <a:prstGeom prst="rect">
            <a:avLst/>
          </a:prstGeom>
          <a:solidFill>
            <a:srgbClr val="9933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MEMILIH</a:t>
            </a:r>
            <a:r>
              <a:rPr lang="en-US" smtClean="0">
                <a:solidFill>
                  <a:srgbClr val="FFFFFF"/>
                </a:solidFill>
              </a:rPr>
              <a:t> </a:t>
            </a:r>
            <a:r>
              <a:rPr lang="en-US" b="1" smtClean="0">
                <a:solidFill>
                  <a:srgbClr val="FFFFFF"/>
                </a:solidFill>
              </a:rPr>
              <a:t>PENDEKATAN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300038" y="2549525"/>
            <a:ext cx="1819275" cy="650875"/>
          </a:xfrm>
          <a:prstGeom prst="rect">
            <a:avLst/>
          </a:prstGeom>
          <a:solidFill>
            <a:srgbClr val="00CC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MENENTUKAN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VARIABEL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2286000" y="2547938"/>
            <a:ext cx="1882775" cy="650875"/>
          </a:xfrm>
          <a:prstGeom prst="rect">
            <a:avLst/>
          </a:prstGeom>
          <a:solidFill>
            <a:srgbClr val="00CC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MENENTUKAN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SUMBER DATA</a:t>
            </a: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304800" y="3738563"/>
            <a:ext cx="3886200" cy="650875"/>
          </a:xfrm>
          <a:prstGeom prst="rect">
            <a:avLst/>
          </a:prstGeom>
          <a:solidFill>
            <a:srgbClr val="0066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MENENTUKAN DAN MENYUSUN INSTRUMEN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4886325" y="3876675"/>
            <a:ext cx="2886075" cy="376238"/>
          </a:xfrm>
          <a:prstGeom prst="rect">
            <a:avLst/>
          </a:prstGeom>
          <a:solidFill>
            <a:srgbClr val="0033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MENGUMPULKAN DATA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5348288" y="4729163"/>
            <a:ext cx="1958975" cy="376237"/>
          </a:xfrm>
          <a:prstGeom prst="rect">
            <a:avLst/>
          </a:prstGeom>
          <a:solidFill>
            <a:srgbClr val="3333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ANALISIS DATA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2359025" y="4729163"/>
            <a:ext cx="2517775" cy="376237"/>
          </a:xfrm>
          <a:prstGeom prst="rect">
            <a:avLst/>
          </a:prstGeom>
          <a:solidFill>
            <a:srgbClr val="808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MENARIK SIMPULAN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2401888" y="5643563"/>
            <a:ext cx="2416175" cy="376237"/>
          </a:xfrm>
          <a:prstGeom prst="rect">
            <a:avLst/>
          </a:prstGeom>
          <a:solidFill>
            <a:srgbClr val="99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MENULIS LAPORAN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5856288" y="5605463"/>
            <a:ext cx="2940050" cy="442912"/>
          </a:xfrm>
          <a:prstGeom prst="rect">
            <a:avLst/>
          </a:prstGeom>
          <a:solidFill>
            <a:srgbClr val="FF3300"/>
          </a:solidFill>
          <a:ln w="76200" cmpd="tri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FFFFFF"/>
                </a:solidFill>
              </a:rPr>
              <a:t>PRESENTASI &amp; DISKUSI</a:t>
            </a:r>
          </a:p>
        </p:txBody>
      </p:sp>
      <p:cxnSp>
        <p:nvCxnSpPr>
          <p:cNvPr id="64529" name="AutoShape 17"/>
          <p:cNvCxnSpPr>
            <a:cxnSpLocks noChangeShapeType="1"/>
          </p:cNvCxnSpPr>
          <p:nvPr/>
        </p:nvCxnSpPr>
        <p:spPr bwMode="auto">
          <a:xfrm>
            <a:off x="2746375" y="1133475"/>
            <a:ext cx="225425" cy="0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0" name="AutoShape 18"/>
          <p:cNvCxnSpPr>
            <a:cxnSpLocks noChangeShapeType="1"/>
          </p:cNvCxnSpPr>
          <p:nvPr/>
        </p:nvCxnSpPr>
        <p:spPr bwMode="auto">
          <a:xfrm>
            <a:off x="5680075" y="1133475"/>
            <a:ext cx="234950" cy="0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1" name="AutoShape 19"/>
          <p:cNvCxnSpPr>
            <a:cxnSpLocks noChangeShapeType="1"/>
          </p:cNvCxnSpPr>
          <p:nvPr/>
        </p:nvCxnSpPr>
        <p:spPr bwMode="auto">
          <a:xfrm rot="5400000">
            <a:off x="6861175" y="1317625"/>
            <a:ext cx="588963" cy="595313"/>
          </a:xfrm>
          <a:prstGeom prst="bentConnector2">
            <a:avLst/>
          </a:prstGeom>
          <a:noFill/>
          <a:ln w="38100">
            <a:solidFill>
              <a:schemeClr val="bg1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2" name="AutoShape 20"/>
          <p:cNvCxnSpPr>
            <a:cxnSpLocks noChangeShapeType="1"/>
            <a:endCxn id="64520" idx="3"/>
          </p:cNvCxnSpPr>
          <p:nvPr/>
        </p:nvCxnSpPr>
        <p:spPr bwMode="auto">
          <a:xfrm rot="10800000">
            <a:off x="3495675" y="1879600"/>
            <a:ext cx="3648075" cy="558800"/>
          </a:xfrm>
          <a:prstGeom prst="bentConnector3">
            <a:avLst>
              <a:gd name="adj1" fmla="val 84463"/>
            </a:avLst>
          </a:prstGeom>
          <a:noFill/>
          <a:ln w="38100">
            <a:solidFill>
              <a:srgbClr val="FF00FF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3" name="AutoShape 21"/>
          <p:cNvCxnSpPr>
            <a:cxnSpLocks noChangeShapeType="1"/>
          </p:cNvCxnSpPr>
          <p:nvPr/>
        </p:nvCxnSpPr>
        <p:spPr bwMode="auto">
          <a:xfrm flipH="1" flipV="1">
            <a:off x="3495675" y="1905000"/>
            <a:ext cx="771525" cy="4763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4" name="AutoShape 22"/>
          <p:cNvCxnSpPr>
            <a:cxnSpLocks noChangeShapeType="1"/>
          </p:cNvCxnSpPr>
          <p:nvPr/>
        </p:nvCxnSpPr>
        <p:spPr bwMode="auto">
          <a:xfrm rot="5400000">
            <a:off x="1408907" y="1893093"/>
            <a:ext cx="482600" cy="881063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bg1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5" name="AutoShape 23"/>
          <p:cNvCxnSpPr>
            <a:cxnSpLocks noChangeShapeType="1"/>
          </p:cNvCxnSpPr>
          <p:nvPr/>
        </p:nvCxnSpPr>
        <p:spPr bwMode="auto">
          <a:xfrm rot="16200000" flipH="1">
            <a:off x="2418556" y="1764507"/>
            <a:ext cx="481013" cy="1136650"/>
          </a:xfrm>
          <a:prstGeom prst="bentConnector3">
            <a:avLst>
              <a:gd name="adj1" fmla="val 49833"/>
            </a:avLst>
          </a:prstGeom>
          <a:noFill/>
          <a:ln w="38100">
            <a:solidFill>
              <a:schemeClr val="bg1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6" name="AutoShape 24"/>
          <p:cNvCxnSpPr>
            <a:cxnSpLocks noChangeShapeType="1"/>
          </p:cNvCxnSpPr>
          <p:nvPr/>
        </p:nvCxnSpPr>
        <p:spPr bwMode="auto">
          <a:xfrm rot="16200000" flipH="1">
            <a:off x="1459706" y="2975769"/>
            <a:ext cx="538163" cy="1038225"/>
          </a:xfrm>
          <a:prstGeom prst="bentConnector3">
            <a:avLst>
              <a:gd name="adj1" fmla="val 49852"/>
            </a:avLst>
          </a:prstGeom>
          <a:noFill/>
          <a:ln w="38100">
            <a:solidFill>
              <a:schemeClr val="bg1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7" name="AutoShape 25"/>
          <p:cNvCxnSpPr>
            <a:cxnSpLocks noChangeShapeType="1"/>
          </p:cNvCxnSpPr>
          <p:nvPr/>
        </p:nvCxnSpPr>
        <p:spPr bwMode="auto">
          <a:xfrm rot="5400000">
            <a:off x="2467769" y="3004344"/>
            <a:ext cx="539750" cy="979488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bg1"/>
            </a:solidFill>
            <a:miter lim="800000"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8" name="AutoShape 26"/>
          <p:cNvCxnSpPr>
            <a:cxnSpLocks noChangeShapeType="1"/>
          </p:cNvCxnSpPr>
          <p:nvPr/>
        </p:nvCxnSpPr>
        <p:spPr bwMode="auto">
          <a:xfrm>
            <a:off x="4191000" y="4089400"/>
            <a:ext cx="695325" cy="1588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39" name="AutoShape 27"/>
          <p:cNvCxnSpPr>
            <a:cxnSpLocks noChangeShapeType="1"/>
          </p:cNvCxnSpPr>
          <p:nvPr/>
        </p:nvCxnSpPr>
        <p:spPr bwMode="auto">
          <a:xfrm flipH="1">
            <a:off x="6327775" y="4278313"/>
            <a:ext cx="1588" cy="476250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40" name="AutoShape 28"/>
          <p:cNvCxnSpPr>
            <a:cxnSpLocks noChangeShapeType="1"/>
            <a:stCxn id="64525" idx="1"/>
            <a:endCxn id="64526" idx="3"/>
          </p:cNvCxnSpPr>
          <p:nvPr/>
        </p:nvCxnSpPr>
        <p:spPr bwMode="auto">
          <a:xfrm flipH="1">
            <a:off x="4876800" y="4918075"/>
            <a:ext cx="471488" cy="0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41" name="AutoShape 29"/>
          <p:cNvCxnSpPr>
            <a:cxnSpLocks noChangeShapeType="1"/>
            <a:stCxn id="64526" idx="2"/>
            <a:endCxn id="64527" idx="0"/>
          </p:cNvCxnSpPr>
          <p:nvPr/>
        </p:nvCxnSpPr>
        <p:spPr bwMode="auto">
          <a:xfrm flipH="1">
            <a:off x="3609975" y="5105400"/>
            <a:ext cx="7938" cy="538163"/>
          </a:xfrm>
          <a:prstGeom prst="straightConnector1">
            <a:avLst/>
          </a:prstGeom>
          <a:noFill/>
          <a:ln w="38100">
            <a:solidFill>
              <a:schemeClr val="bg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42" name="AutoShape 30"/>
          <p:cNvCxnSpPr>
            <a:cxnSpLocks noChangeShapeType="1"/>
            <a:stCxn id="64527" idx="3"/>
            <a:endCxn id="64528" idx="1"/>
          </p:cNvCxnSpPr>
          <p:nvPr/>
        </p:nvCxnSpPr>
        <p:spPr bwMode="auto">
          <a:xfrm flipV="1">
            <a:off x="4818063" y="5827713"/>
            <a:ext cx="1000125" cy="476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543" name="AutoShape 31"/>
          <p:cNvCxnSpPr>
            <a:cxnSpLocks noChangeShapeType="1"/>
          </p:cNvCxnSpPr>
          <p:nvPr/>
        </p:nvCxnSpPr>
        <p:spPr bwMode="auto">
          <a:xfrm flipH="1">
            <a:off x="7315200" y="2438400"/>
            <a:ext cx="1316038" cy="2505075"/>
          </a:xfrm>
          <a:prstGeom prst="bentConnector3">
            <a:avLst>
              <a:gd name="adj1" fmla="val -15921"/>
            </a:avLst>
          </a:prstGeom>
          <a:noFill/>
          <a:ln w="38100">
            <a:solidFill>
              <a:srgbClr val="FF00FF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8497243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MEMILIH MASALAH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200400"/>
            <a:ext cx="8229600" cy="3352800"/>
          </a:xfrm>
        </p:spPr>
        <p:txBody>
          <a:bodyPr/>
          <a:lstStyle/>
          <a:p>
            <a:r>
              <a:rPr lang="en-US" sz="2400"/>
              <a:t>PENGALAMAN PRIBADI</a:t>
            </a:r>
          </a:p>
          <a:p>
            <a:r>
              <a:rPr lang="en-US" sz="2400"/>
              <a:t>PENERAPAN TEORI</a:t>
            </a:r>
          </a:p>
          <a:p>
            <a:r>
              <a:rPr lang="en-US" sz="2400"/>
              <a:t>BACAAN TENTANG LAPORAN PENELITIAN</a:t>
            </a:r>
          </a:p>
          <a:p>
            <a:r>
              <a:rPr lang="en-US" sz="2400"/>
              <a:t>PENGAMATAN SEPINTAS</a:t>
            </a:r>
          </a:p>
          <a:p>
            <a:r>
              <a:rPr lang="en-US" sz="2400"/>
              <a:t>HASIL SEMINAR, DISKUSI, DAN PERTEMUAN ILMIAH</a:t>
            </a:r>
          </a:p>
          <a:p>
            <a:r>
              <a:rPr lang="en-US" sz="2400"/>
              <a:t>PERASAAN INTUITIF / PENGENDAPAN INFORMASI</a:t>
            </a:r>
          </a:p>
          <a:p>
            <a:r>
              <a:rPr lang="en-US" sz="2400"/>
              <a:t>PERNYATAAN PEMEGANG OTORITAS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457200" y="1752600"/>
            <a:ext cx="8229600" cy="1143000"/>
          </a:xfrm>
          <a:prstGeom prst="rect">
            <a:avLst/>
          </a:prstGeom>
          <a:solidFill>
            <a:srgbClr val="FF0000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smtClean="0"/>
              <a:t>SUMBER MASALAH</a:t>
            </a:r>
          </a:p>
        </p:txBody>
      </p:sp>
    </p:spTree>
    <p:extLst>
      <p:ext uri="{BB962C8B-B14F-4D97-AF65-F5344CB8AC3E}">
        <p14:creationId xmlns:p14="http://schemas.microsoft.com/office/powerpoint/2010/main" val="184732273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rgbClr val="FF0000"/>
          </a:solidFill>
          <a:ln w="38100" cmpd="dbl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SYARAT MASALAH / TOPIK PENELITIAN YANG BAIK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perlu</a:t>
            </a:r>
            <a:endParaRPr lang="en-US" dirty="0"/>
          </a:p>
          <a:p>
            <a:r>
              <a:rPr lang="en-US" dirty="0"/>
              <a:t>Data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endParaRPr lang="en-US" dirty="0"/>
          </a:p>
          <a:p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waktu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,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tenaga,biaya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  &amp;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sumber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 data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serta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kemampuan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peneliti</a:t>
            </a:r>
            <a:endParaRPr lang="en-US" dirty="0">
              <a:latin typeface="Monotype Corsiva" pitchFamily="66" charset="0"/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Hasil-hasil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penelitian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bermanfaat</a:t>
            </a:r>
            <a:endParaRPr lang="en-US" dirty="0">
              <a:sym typeface="Wingdings" pitchFamily="2" charset="2"/>
            </a:endParaRPr>
          </a:p>
          <a:p>
            <a:r>
              <a:rPr lang="en-US" dirty="0" err="1">
                <a:sym typeface="Wingdings" pitchFamily="2" charset="2"/>
              </a:rPr>
              <a:t>Topik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dirty="0" err="1">
                <a:sym typeface="Wingdings" pitchFamily="2" charset="2"/>
              </a:rPr>
              <a:t>masalah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penelitian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merupakan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sesuatu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baru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bukan</a:t>
            </a:r>
            <a:r>
              <a:rPr lang="en-US" dirty="0">
                <a:latin typeface="Monotype Corsiva" pitchFamily="66" charset="0"/>
                <a:sym typeface="Wingdings" pitchFamily="2" charset="2"/>
              </a:rPr>
              <a:t> </a:t>
            </a:r>
            <a:r>
              <a:rPr lang="en-US" dirty="0" err="1">
                <a:latin typeface="Monotype Corsiva" pitchFamily="66" charset="0"/>
                <a:sym typeface="Wingdings" pitchFamily="2" charset="2"/>
              </a:rPr>
              <a:t>jiplakan</a:t>
            </a:r>
            <a:endParaRPr lang="en-US" dirty="0">
              <a:latin typeface="Monotype Corsiva" pitchFamily="66" charset="0"/>
              <a:sym typeface="Wingdings" pitchFamily="2" charset="2"/>
            </a:endParaRPr>
          </a:p>
          <a:p>
            <a:endParaRPr lang="en-US" dirty="0">
              <a:latin typeface="Monotype Corsiva" pitchFamily="66" charset="0"/>
              <a:sym typeface="Wingdings" pitchFamily="2" charset="2"/>
            </a:endParaRPr>
          </a:p>
          <a:p>
            <a:endParaRPr lang="en-US" dirty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40496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STUDI PENDAHULUAN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dist"/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mendalami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demi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282615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  <a:ln w="38100" cmpd="dbl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3600"/>
              <a:t>SYARAT DATA YANG BAIK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 err="1"/>
              <a:t>OBJEKTIF,sesuai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kenyataan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REPRESENTATIF,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mewakili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TEPAT </a:t>
            </a:r>
            <a:r>
              <a:rPr lang="en-US" sz="2800" dirty="0" err="1"/>
              <a:t>WAKTU,berlaku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data </a:t>
            </a:r>
            <a:r>
              <a:rPr lang="en-US" sz="2800" dirty="0" err="1"/>
              <a:t>digunakan</a:t>
            </a:r>
            <a:endParaRPr lang="en-US" sz="28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KESALAHAN BAKU KECIL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800" dirty="0"/>
              <a:t>BERHUBUNGAN DENGAN MASALAH PENELITIAN</a:t>
            </a:r>
          </a:p>
        </p:txBody>
      </p:sp>
    </p:spTree>
    <p:extLst>
      <p:ext uri="{BB962C8B-B14F-4D97-AF65-F5344CB8AC3E}">
        <p14:creationId xmlns:p14="http://schemas.microsoft.com/office/powerpoint/2010/main" val="7322337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900" b="1" dirty="0" smtClean="0">
                <a:solidFill>
                  <a:srgbClr val="002060"/>
                </a:solidFill>
              </a:rPr>
              <a:t> </a:t>
            </a:r>
            <a:r>
              <a:rPr lang="en-US" sz="3900" b="1" dirty="0" err="1">
                <a:solidFill>
                  <a:srgbClr val="002060"/>
                </a:solidFill>
              </a:rPr>
              <a:t>Pengertian</a:t>
            </a:r>
            <a:r>
              <a:rPr lang="en-US" sz="3900" b="1" dirty="0">
                <a:solidFill>
                  <a:srgbClr val="002060"/>
                </a:solidFill>
              </a:rPr>
              <a:t> </a:t>
            </a:r>
            <a:r>
              <a:rPr lang="en-US" sz="3900" b="1" dirty="0" err="1">
                <a:solidFill>
                  <a:srgbClr val="002060"/>
                </a:solidFill>
              </a:rPr>
              <a:t>Penelitian</a:t>
            </a:r>
            <a:endParaRPr lang="en-US" sz="39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,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Soerjono</a:t>
            </a:r>
            <a:r>
              <a:rPr lang="en-US" dirty="0" smtClean="0"/>
              <a:t> </a:t>
            </a:r>
            <a:r>
              <a:rPr lang="en-US" dirty="0" err="1"/>
              <a:t>Soekanto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pengungkapan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konsep-konsep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4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solidFill>
            <a:srgbClr val="FF0000"/>
          </a:solidFill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</a:rPr>
              <a:t>DASAR UTAMA ?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24199"/>
            <a:ext cx="8229600" cy="35814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dobe Garamond Pro" pitchFamily="18" charset="0"/>
              </a:rPr>
              <a:t>MENEMUKAN MASALAH</a:t>
            </a:r>
          </a:p>
          <a:p>
            <a:pPr algn="ctr"/>
            <a:r>
              <a:rPr lang="en-US" b="1" dirty="0">
                <a:latin typeface="Adobe Garamond Pro" pitchFamily="18" charset="0"/>
              </a:rPr>
              <a:t>MERUMUSKAN HIPOTESIS</a:t>
            </a:r>
          </a:p>
          <a:p>
            <a:pPr algn="ctr"/>
            <a:r>
              <a:rPr lang="en-US" b="1" dirty="0">
                <a:latin typeface="Adobe Garamond Pro" pitchFamily="18" charset="0"/>
              </a:rPr>
              <a:t>MENGUMPULKAN DATA</a:t>
            </a:r>
          </a:p>
          <a:p>
            <a:pPr algn="ctr"/>
            <a:r>
              <a:rPr lang="en-US" b="1" dirty="0">
                <a:latin typeface="Adobe Garamond Pro" pitchFamily="18" charset="0"/>
              </a:rPr>
              <a:t>MENGANALISA DATA</a:t>
            </a:r>
          </a:p>
          <a:p>
            <a:pPr algn="ctr"/>
            <a:r>
              <a:rPr lang="en-US" b="1" dirty="0">
                <a:latin typeface="Adobe Garamond Pro" pitchFamily="18" charset="0"/>
              </a:rPr>
              <a:t>MENARIK SIMPULAN</a:t>
            </a:r>
            <a:endParaRPr lang="en-GB" b="1" dirty="0">
              <a:latin typeface="Adobe Garamond Pro" pitchFamily="18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09600" y="1295400"/>
            <a:ext cx="7620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BERAWAL 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RASA INGIN TAHU MANUSIA</a:t>
            </a:r>
            <a:endParaRPr lang="en-GB" sz="32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533400" y="25146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METODE ILMIAH</a:t>
            </a:r>
            <a:endParaRPr lang="en-GB" sz="28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3830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sz="4000">
                <a:solidFill>
                  <a:schemeClr val="bg1"/>
                </a:solidFill>
              </a:rPr>
              <a:t>SEJARAH PENEMUAN KEBENARAN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lnSpc>
                <a:spcPct val="90000"/>
              </a:lnSpc>
              <a:buFontTx/>
              <a:buAutoNum type="alphaUcPeriod"/>
            </a:pPr>
            <a:r>
              <a:rPr lang="en-US" sz="2800" b="1" dirty="0" smtClean="0">
                <a:latin typeface="Times New Roman" pitchFamily="18" charset="0"/>
              </a:rPr>
              <a:t>PENDEKATAN </a:t>
            </a:r>
            <a:r>
              <a:rPr lang="en-US" sz="2800" b="1" dirty="0">
                <a:latin typeface="Times New Roman" pitchFamily="18" charset="0"/>
              </a:rPr>
              <a:t>NON   ILM </a:t>
            </a:r>
            <a:r>
              <a:rPr lang="en-US" sz="2800" b="1" dirty="0" smtClean="0">
                <a:latin typeface="Times New Roman" pitchFamily="18" charset="0"/>
              </a:rPr>
              <a:t>IAH</a:t>
            </a:r>
          </a:p>
          <a:p>
            <a:pPr marL="0" indent="0">
              <a:lnSpc>
                <a:spcPct val="90000"/>
              </a:lnSpc>
              <a:buNone/>
            </a:pPr>
            <a:endParaRPr lang="en-US" sz="2800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1. KEBENARAN SECARA KEBETULAN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2. KEBENARAN SECARA AKAL SEHAT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3. KEBENARAN SECARA WAHYU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4. KEBENARAN SECARA INTUITIF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5. KEBENARAN SECARA COBA-COBA ( TRIAL-ERROR)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6. KEBENARAN SECARA SPEKULATIF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7. KEBENARAN SECARA WIBAWA</a:t>
            </a:r>
          </a:p>
        </p:txBody>
      </p:sp>
    </p:spTree>
    <p:extLst>
      <p:ext uri="{BB962C8B-B14F-4D97-AF65-F5344CB8AC3E}">
        <p14:creationId xmlns:p14="http://schemas.microsoft.com/office/powerpoint/2010/main" val="325986285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/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ILMIAH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>
                <a:latin typeface="Monotype Corsiva" pitchFamily="66" charset="0"/>
              </a:rPr>
              <a:t>Melalui</a:t>
            </a: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 err="1">
                <a:latin typeface="Monotype Corsiva" pitchFamily="66" charset="0"/>
              </a:rPr>
              <a:t>prosedur</a:t>
            </a: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 err="1">
                <a:latin typeface="Monotype Corsiva" pitchFamily="66" charset="0"/>
              </a:rPr>
              <a:t>dan</a:t>
            </a: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 err="1">
                <a:latin typeface="Monotype Corsiva" pitchFamily="66" charset="0"/>
              </a:rPr>
              <a:t>pembuktian</a:t>
            </a:r>
            <a:endParaRPr lang="en-US" dirty="0">
              <a:latin typeface="Monotype Corsiva" pitchFamily="66" charset="0"/>
            </a:endParaRPr>
          </a:p>
          <a:p>
            <a:r>
              <a:rPr lang="en-US" sz="2800" dirty="0"/>
              <a:t>PROSES YANG BERJALAN TERUS-MENERUS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>
                <a:latin typeface="Monotype Corsiva" pitchFamily="66" charset="0"/>
              </a:rPr>
              <a:t>Menuju</a:t>
            </a: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 err="1">
                <a:latin typeface="Monotype Corsiva" pitchFamily="66" charset="0"/>
              </a:rPr>
              <a:t>kearah</a:t>
            </a:r>
            <a:r>
              <a:rPr lang="en-US" dirty="0">
                <a:latin typeface="Monotype Corsiva" pitchFamily="66" charset="0"/>
              </a:rPr>
              <a:t> </a:t>
            </a:r>
            <a:r>
              <a:rPr lang="en-US" dirty="0" err="1">
                <a:latin typeface="Monotype Corsiva" pitchFamily="66" charset="0"/>
              </a:rPr>
              <a:t>kesempurnaan</a:t>
            </a:r>
            <a:endParaRPr lang="en-US" dirty="0">
              <a:latin typeface="Monotype Corsiva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6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0000"/>
          </a:solidFill>
        </p:spPr>
        <p:txBody>
          <a:bodyPr/>
          <a:lstStyle/>
          <a:p>
            <a:r>
              <a:rPr lang="en-US" sz="3600" b="1">
                <a:solidFill>
                  <a:schemeClr val="bg1"/>
                </a:solidFill>
              </a:rPr>
              <a:t>SIAPA YANG BOLEH MENELITI ??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r>
              <a:rPr lang="en-US" sz="4000" dirty="0"/>
              <a:t>SEMUA ORANG</a:t>
            </a:r>
            <a:r>
              <a:rPr lang="en-US" sz="2400" dirty="0"/>
              <a:t> </a:t>
            </a:r>
          </a:p>
          <a:p>
            <a:pPr marL="609600" indent="-609600">
              <a:buFontTx/>
              <a:buNone/>
            </a:pPr>
            <a:r>
              <a:rPr lang="en-US" sz="2400" dirty="0" err="1"/>
              <a:t>Kualifikasi</a:t>
            </a:r>
            <a:r>
              <a:rPr lang="en-US" sz="2400" dirty="0"/>
              <a:t> :</a:t>
            </a:r>
          </a:p>
          <a:p>
            <a:pPr marL="609600" indent="-609600">
              <a:buFontTx/>
              <a:buAutoNum type="arabicPeriod"/>
            </a:pPr>
            <a:r>
              <a:rPr lang="en-US" sz="2400" dirty="0"/>
              <a:t>OBJEKTIF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berprasangka</a:t>
            </a:r>
            <a:endParaRPr lang="en-US" sz="2400" dirty="0">
              <a:sym typeface="Wingdings" pitchFamily="2" charset="2"/>
            </a:endParaRPr>
          </a:p>
          <a:p>
            <a:pPr marL="609600" indent="-609600">
              <a:buFontTx/>
              <a:buAutoNum type="arabicPeriod"/>
            </a:pPr>
            <a:r>
              <a:rPr lang="en-US" sz="2400" dirty="0">
                <a:sym typeface="Wingdings" pitchFamily="2" charset="2"/>
              </a:rPr>
              <a:t>KOMPETEN   </a:t>
            </a:r>
            <a:r>
              <a:rPr lang="en-US" sz="2400" dirty="0" err="1">
                <a:sym typeface="Wingdings" pitchFamily="2" charset="2"/>
              </a:rPr>
              <a:t>mampu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sesuai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bidang</a:t>
            </a:r>
            <a:endParaRPr lang="en-US" sz="2400" dirty="0">
              <a:sym typeface="Wingdings" pitchFamily="2" charset="2"/>
            </a:endParaRPr>
          </a:p>
          <a:p>
            <a:pPr marL="609600" indent="-609600">
              <a:buFontTx/>
              <a:buAutoNum type="arabicPeriod"/>
            </a:pPr>
            <a:r>
              <a:rPr lang="en-US" sz="2400" dirty="0">
                <a:sym typeface="Wingdings" pitchFamily="2" charset="2"/>
              </a:rPr>
              <a:t>FACTUAL    </a:t>
            </a:r>
            <a:r>
              <a:rPr lang="en-US" sz="2400" dirty="0" err="1">
                <a:sym typeface="Wingdings" pitchFamily="2" charset="2"/>
              </a:rPr>
              <a:t>sesuai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fakta</a:t>
            </a:r>
            <a:endParaRPr lang="en-US" sz="2400" dirty="0">
              <a:sym typeface="Wingdings" pitchFamily="2" charset="2"/>
            </a:endParaRPr>
          </a:p>
          <a:p>
            <a:pPr marL="609600" indent="-609600">
              <a:buFontTx/>
              <a:buAutoNum type="arabicPeriod"/>
            </a:pPr>
            <a:r>
              <a:rPr lang="en-US" sz="2400" dirty="0">
                <a:sym typeface="Wingdings" pitchFamily="2" charset="2"/>
              </a:rPr>
              <a:t>JUJUR    </a:t>
            </a:r>
            <a:r>
              <a:rPr lang="en-US" sz="2400" dirty="0" err="1">
                <a:sym typeface="Wingdings" pitchFamily="2" charset="2"/>
              </a:rPr>
              <a:t>memisahkan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kenyataan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pendapat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pribadi</a:t>
            </a:r>
            <a:endParaRPr lang="en-US" sz="2400" dirty="0">
              <a:sym typeface="Wingdings" pitchFamily="2" charset="2"/>
            </a:endParaRPr>
          </a:p>
          <a:p>
            <a:pPr marL="609600" indent="-609600">
              <a:buFontTx/>
              <a:buAutoNum type="arabicPeriod"/>
            </a:pPr>
            <a:r>
              <a:rPr lang="en-US" sz="2400" dirty="0">
                <a:sym typeface="Wingdings" pitchFamily="2" charset="2"/>
              </a:rPr>
              <a:t>TERBUKA    </a:t>
            </a:r>
            <a:r>
              <a:rPr lang="en-US" sz="2400" dirty="0" err="1">
                <a:sym typeface="Wingdings" pitchFamily="2" charset="2"/>
              </a:rPr>
              <a:t>siap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menerima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pendapat</a:t>
            </a:r>
            <a:r>
              <a:rPr lang="en-US" sz="2400" dirty="0">
                <a:sym typeface="Wingdings" pitchFamily="2" charset="2"/>
              </a:rPr>
              <a:t> orang lain</a:t>
            </a:r>
          </a:p>
          <a:p>
            <a:pPr marL="609600" indent="-609600">
              <a:buFontTx/>
              <a:buAutoNum type="arabicPeriod"/>
            </a:pPr>
            <a:r>
              <a:rPr lang="en-US" sz="2400" dirty="0" err="1">
                <a:sym typeface="Wingdings" pitchFamily="2" charset="2"/>
              </a:rPr>
              <a:t>Berpikir</a:t>
            </a:r>
            <a:r>
              <a:rPr lang="en-US" sz="2400" dirty="0">
                <a:sym typeface="Wingdings" pitchFamily="2" charset="2"/>
              </a:rPr>
              <a:t> ANALITIS, KRITIS, </a:t>
            </a:r>
            <a:r>
              <a:rPr lang="en-US" sz="2400" dirty="0" smtClean="0">
                <a:sym typeface="Wingdings" pitchFamily="2" charset="2"/>
              </a:rPr>
              <a:t>&amp; </a:t>
            </a:r>
            <a:r>
              <a:rPr lang="en-US" sz="2400" dirty="0">
                <a:sym typeface="Wingdings" pitchFamily="2" charset="2"/>
              </a:rPr>
              <a:t>RASIONAL</a:t>
            </a:r>
          </a:p>
          <a:p>
            <a:pPr marL="609600" indent="-609600">
              <a:buFontTx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081798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BAGAIMANA PROSEDUR PENELITIAN YANG BAIK ??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828800"/>
            <a:ext cx="8229600" cy="4121727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b="1" dirty="0"/>
              <a:t>MEMBUAT RANCANGAN PENELITIAN / </a:t>
            </a:r>
            <a:r>
              <a:rPr lang="en-US" sz="2800" b="1" dirty="0">
                <a:hlinkClick r:id="rId2" action="ppaction://hlinksldjump"/>
              </a:rPr>
              <a:t>PROPOSAL</a:t>
            </a:r>
            <a:endParaRPr lang="en-US" sz="2800" b="1" dirty="0"/>
          </a:p>
          <a:p>
            <a:pPr marL="609600" indent="-609600">
              <a:buFontTx/>
              <a:buAutoNum type="arabicPeriod"/>
            </a:pPr>
            <a:r>
              <a:rPr lang="en-US" sz="2800" b="1" dirty="0"/>
              <a:t>MENGUMPULKAN &amp; MENGOLAH DATA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/>
              <a:t>MENGANALISA DATA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/>
              <a:t>MELAPORKAN HASIL PENELITIAN  </a:t>
            </a:r>
            <a:r>
              <a:rPr lang="en-US" sz="2800" b="1" dirty="0">
                <a:sym typeface="Wingdings" pitchFamily="2" charset="2"/>
              </a:rPr>
              <a:t>  MENULIS LAPORAN</a:t>
            </a:r>
            <a:endParaRPr lang="en-US" sz="2800" b="1" dirty="0"/>
          </a:p>
          <a:p>
            <a:pPr marL="609600" indent="-609600">
              <a:buFontTx/>
              <a:buNone/>
            </a:pPr>
            <a:endParaRPr lang="en-US" sz="2800" b="1" dirty="0"/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133600" y="4953000"/>
            <a:ext cx="4495800" cy="990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56817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kern="1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4785987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b="1">
                <a:solidFill>
                  <a:schemeClr val="bg1"/>
                </a:solidFill>
              </a:rPr>
              <a:t>SIFAT PENELITIAN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Cermat</a:t>
            </a:r>
            <a:r>
              <a:rPr lang="en-US" dirty="0"/>
              <a:t> &amp; </a:t>
            </a:r>
            <a:r>
              <a:rPr lang="en-US" dirty="0" err="1"/>
              <a:t>Tepat</a:t>
            </a:r>
            <a:endParaRPr lang="en-US" dirty="0"/>
          </a:p>
          <a:p>
            <a:r>
              <a:rPr lang="en-US" dirty="0" err="1"/>
              <a:t>Sistematis</a:t>
            </a:r>
            <a:endParaRPr lang="en-US" dirty="0"/>
          </a:p>
          <a:p>
            <a:r>
              <a:rPr lang="en-US" dirty="0" err="1"/>
              <a:t>Dicatat</a:t>
            </a:r>
            <a:endParaRPr lang="en-US" dirty="0"/>
          </a:p>
          <a:p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Objektif</a:t>
            </a:r>
            <a:endParaRPr lang="en-US" dirty="0"/>
          </a:p>
          <a:p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Kompeten</a:t>
            </a:r>
            <a:endParaRPr lang="en-US" dirty="0"/>
          </a:p>
          <a:p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terkendali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8331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r>
              <a:rPr lang="en-US" b="1" dirty="0"/>
              <a:t> </a:t>
            </a:r>
            <a:r>
              <a:rPr lang="en-US" b="1" dirty="0" err="1"/>
              <a:t>Sosiologi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Penelitian</a:t>
            </a:r>
            <a:r>
              <a:rPr lang="en-US" b="1" dirty="0"/>
              <a:t> </a:t>
            </a:r>
            <a:r>
              <a:rPr lang="en-US" b="1" dirty="0" err="1"/>
              <a:t>Sosiologi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keilmuan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!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rgbClr val="FF0000"/>
                </a:solidFill>
              </a:rPr>
              <a:t>1. </a:t>
            </a:r>
            <a:r>
              <a:rPr lang="en-US" b="1" i="1" dirty="0" err="1">
                <a:solidFill>
                  <a:srgbClr val="FF0000"/>
                </a:solidFill>
              </a:rPr>
              <a:t>Metode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Kualitatif</a:t>
            </a:r>
            <a:endParaRPr lang="en-US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faktual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non </a:t>
            </a:r>
            <a:r>
              <a:rPr lang="en-US" dirty="0" err="1"/>
              <a:t>matematis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rgbClr val="FF0000"/>
                </a:solidFill>
              </a:rPr>
              <a:t>2. </a:t>
            </a:r>
            <a:r>
              <a:rPr lang="en-US" b="1" i="1" dirty="0" err="1">
                <a:solidFill>
                  <a:srgbClr val="FF0000"/>
                </a:solidFill>
              </a:rPr>
              <a:t>Metode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Kuantitatif</a:t>
            </a:r>
            <a:endParaRPr lang="en-US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penenlitian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angka-angka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yang </a:t>
            </a:r>
            <a:r>
              <a:rPr lang="en-US" dirty="0" err="1"/>
              <a:t>terukur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matematis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tabel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8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871</Words>
  <Application>Microsoft Office PowerPoint</Application>
  <PresentationFormat>On-screen Show (4:3)</PresentationFormat>
  <Paragraphs>121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Office Theme</vt:lpstr>
      <vt:lpstr>Theme1</vt:lpstr>
      <vt:lpstr>Sandstone</vt:lpstr>
      <vt:lpstr>PENELITIAN SOSIOLOGI </vt:lpstr>
      <vt:lpstr>PowerPoint Presentation</vt:lpstr>
      <vt:lpstr>DASAR UTAMA ?</vt:lpstr>
      <vt:lpstr>SEJARAH PENEMUAN KEBENARAN</vt:lpstr>
      <vt:lpstr>Ciri/Sifat Penelitian</vt:lpstr>
      <vt:lpstr>SIAPA YANG BOLEH MENELITI ??</vt:lpstr>
      <vt:lpstr>BAGAIMANA PROSEDUR PENELITIAN YANG BAIK ??</vt:lpstr>
      <vt:lpstr>SIFAT PENELITIAN</vt:lpstr>
      <vt:lpstr>B. Jenis Metode Penelitian Sosiologi </vt:lpstr>
      <vt:lpstr>b. Metode Penelitian Sosiologi Secara Khusus </vt:lpstr>
      <vt:lpstr>PowerPoint Presentation</vt:lpstr>
      <vt:lpstr>PowerPoint Presentation</vt:lpstr>
      <vt:lpstr>T A H A P A N   P E N E L I T I A N </vt:lpstr>
      <vt:lpstr>MEMILIH MASALAH</vt:lpstr>
      <vt:lpstr>SYARAT MASALAH / TOPIK PENELITIAN YANG BAIK</vt:lpstr>
      <vt:lpstr>STUDI PENDAHULUAN</vt:lpstr>
      <vt:lpstr>SYARAT DATA YANG BAIK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SOSIOLOGI</dc:title>
  <dc:creator>HP</dc:creator>
  <cp:lastModifiedBy>HP</cp:lastModifiedBy>
  <cp:revision>19</cp:revision>
  <dcterms:created xsi:type="dcterms:W3CDTF">2016-12-19T02:12:24Z</dcterms:created>
  <dcterms:modified xsi:type="dcterms:W3CDTF">2016-12-20T02:56:15Z</dcterms:modified>
</cp:coreProperties>
</file>