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57" r:id="rId29"/>
    <p:sldId id="25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E07F49-3B99-46ED-80E2-888E4593A1C2}" type="datetimeFigureOut">
              <a:rPr lang="en-US" smtClean="0"/>
              <a:t>10/14/2016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78259F-46BE-4FAB-9B8E-18AE9269D77C}" type="slidenum">
              <a:rPr lang="en-US" smtClean="0"/>
              <a:t>‹#›</a:t>
            </a:fld>
            <a:endParaRPr lang="en-US"/>
          </a:p>
        </p:txBody>
      </p:sp>
    </p:spTree>
    <p:extLst>
      <p:ext uri="{BB962C8B-B14F-4D97-AF65-F5344CB8AC3E}">
        <p14:creationId xmlns:p14="http://schemas.microsoft.com/office/powerpoint/2010/main" val="2114849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BD03C0-3887-4936-88C0-812F19ACE2AA}" type="slidenum">
              <a:rPr lang="id-ID" smtClean="0"/>
              <a:pPr eaLnBrk="1" hangingPunct="1"/>
              <a:t>1</a:t>
            </a:fld>
            <a:endParaRPr lang="id-ID" smtClean="0"/>
          </a:p>
        </p:txBody>
      </p:sp>
      <p:sp>
        <p:nvSpPr>
          <p:cNvPr id="361475" name="Rectangle 2"/>
          <p:cNvSpPr>
            <a:spLocks noGrp="1" noRot="1" noChangeAspect="1" noChangeArrowheads="1" noTextEdit="1"/>
          </p:cNvSpPr>
          <p:nvPr>
            <p:ph type="sldImg"/>
          </p:nvPr>
        </p:nvSpPr>
        <p:spPr>
          <a:ln/>
        </p:spPr>
      </p:sp>
      <p:sp>
        <p:nvSpPr>
          <p:cNvPr id="361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0224BD6-32C7-4B6F-AC5E-C826FFEFAEA8}" type="slidenum">
              <a:rPr lang="id-ID" smtClean="0"/>
              <a:pPr eaLnBrk="1" hangingPunct="1"/>
              <a:t>10</a:t>
            </a:fld>
            <a:endParaRPr lang="id-ID" smtClean="0"/>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9A2256-9D69-4C59-A8BF-1D517CA710CD}" type="slidenum">
              <a:rPr lang="id-ID" smtClean="0"/>
              <a:pPr eaLnBrk="1" hangingPunct="1"/>
              <a:t>11</a:t>
            </a:fld>
            <a:endParaRPr lang="id-ID" smtClean="0"/>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CB0B264-4189-49D5-A442-F2B2C6C2F5E1}" type="slidenum">
              <a:rPr lang="id-ID" smtClean="0"/>
              <a:pPr eaLnBrk="1" hangingPunct="1"/>
              <a:t>12</a:t>
            </a:fld>
            <a:endParaRPr lang="id-ID" smtClean="0"/>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BB40351-B83B-4A30-9C7A-D9380C424467}" type="slidenum">
              <a:rPr lang="id-ID" smtClean="0"/>
              <a:pPr eaLnBrk="1" hangingPunct="1"/>
              <a:t>13</a:t>
            </a:fld>
            <a:endParaRPr lang="id-ID" smtClean="0"/>
          </a:p>
        </p:txBody>
      </p:sp>
      <p:sp>
        <p:nvSpPr>
          <p:cNvPr id="373763" name="Rectangle 2"/>
          <p:cNvSpPr>
            <a:spLocks noGrp="1" noRot="1" noChangeAspect="1" noChangeArrowheads="1" noTextEdit="1"/>
          </p:cNvSpPr>
          <p:nvPr>
            <p:ph type="sldImg"/>
          </p:nvPr>
        </p:nvSpPr>
        <p:spPr>
          <a:ln/>
        </p:spPr>
      </p:sp>
      <p:sp>
        <p:nvSpPr>
          <p:cNvPr id="373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F7DF1D-7CF8-4B2E-B6D5-69C447B23171}" type="slidenum">
              <a:rPr lang="id-ID" smtClean="0"/>
              <a:pPr eaLnBrk="1" hangingPunct="1"/>
              <a:t>14</a:t>
            </a:fld>
            <a:endParaRPr lang="id-ID" smtClean="0"/>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B420FC-B5A0-41A7-AA82-339A6306D290}" type="slidenum">
              <a:rPr lang="id-ID" smtClean="0"/>
              <a:pPr eaLnBrk="1" hangingPunct="1"/>
              <a:t>15</a:t>
            </a:fld>
            <a:endParaRPr lang="id-ID" smtClean="0"/>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F0DF30-4AE4-4F39-8FB3-85E4993ADE85}" type="slidenum">
              <a:rPr lang="id-ID" smtClean="0"/>
              <a:pPr eaLnBrk="1" hangingPunct="1"/>
              <a:t>16</a:t>
            </a:fld>
            <a:endParaRPr lang="id-ID" smtClean="0"/>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90BD577-70BA-42DA-833F-A6F72D5BF218}" type="slidenum">
              <a:rPr lang="id-ID" smtClean="0"/>
              <a:pPr eaLnBrk="1" hangingPunct="1"/>
              <a:t>17</a:t>
            </a:fld>
            <a:endParaRPr lang="id-ID" smtClean="0"/>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B9B264-2F36-44CD-9615-9879AE9D4B47}" type="slidenum">
              <a:rPr lang="id-ID" smtClean="0"/>
              <a:pPr eaLnBrk="1" hangingPunct="1"/>
              <a:t>18</a:t>
            </a:fld>
            <a:endParaRPr lang="id-ID" smtClean="0"/>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AC1DAB-A8E3-48B5-91E5-3EF6E96EC337}" type="slidenum">
              <a:rPr lang="id-ID" smtClean="0"/>
              <a:pPr eaLnBrk="1" hangingPunct="1"/>
              <a:t>19</a:t>
            </a:fld>
            <a:endParaRPr lang="id-ID" smtClean="0"/>
          </a:p>
        </p:txBody>
      </p:sp>
      <p:sp>
        <p:nvSpPr>
          <p:cNvPr id="379907" name="Rectangle 2"/>
          <p:cNvSpPr>
            <a:spLocks noGrp="1" noRot="1" noChangeAspect="1" noChangeArrowheads="1" noTextEdit="1"/>
          </p:cNvSpPr>
          <p:nvPr>
            <p:ph type="sldImg"/>
          </p:nvPr>
        </p:nvSpPr>
        <p:spPr>
          <a:ln/>
        </p:spPr>
      </p:sp>
      <p:sp>
        <p:nvSpPr>
          <p:cNvPr id="379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C25790-C964-4472-9E96-E30AD872433D}" type="slidenum">
              <a:rPr lang="id-ID" smtClean="0"/>
              <a:pPr eaLnBrk="1" hangingPunct="1"/>
              <a:t>2</a:t>
            </a:fld>
            <a:endParaRPr lang="id-ID" smtClean="0"/>
          </a:p>
        </p:txBody>
      </p:sp>
      <p:sp>
        <p:nvSpPr>
          <p:cNvPr id="362499" name="Rectangle 2"/>
          <p:cNvSpPr>
            <a:spLocks noGrp="1" noRot="1" noChangeAspect="1" noChangeArrowheads="1" noTextEdit="1"/>
          </p:cNvSpPr>
          <p:nvPr>
            <p:ph type="sldImg"/>
          </p:nvPr>
        </p:nvSpPr>
        <p:spPr>
          <a:ln/>
        </p:spPr>
      </p:sp>
      <p:sp>
        <p:nvSpPr>
          <p:cNvPr id="362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00779A-054E-4D19-A047-784511493C77}" type="slidenum">
              <a:rPr lang="id-ID" smtClean="0"/>
              <a:pPr eaLnBrk="1" hangingPunct="1"/>
              <a:t>20</a:t>
            </a:fld>
            <a:endParaRPr lang="id-ID" smtClean="0"/>
          </a:p>
        </p:txBody>
      </p:sp>
      <p:sp>
        <p:nvSpPr>
          <p:cNvPr id="380931" name="Rectangle 2"/>
          <p:cNvSpPr>
            <a:spLocks noGrp="1" noRot="1" noChangeAspect="1" noChangeArrowheads="1" noTextEdit="1"/>
          </p:cNvSpPr>
          <p:nvPr>
            <p:ph type="sldImg"/>
          </p:nvPr>
        </p:nvSpPr>
        <p:spPr>
          <a:ln/>
        </p:spPr>
      </p:sp>
      <p:sp>
        <p:nvSpPr>
          <p:cNvPr id="380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72DDEA-ED8A-4D5A-818E-C9BD97E50780}" type="slidenum">
              <a:rPr lang="id-ID" smtClean="0"/>
              <a:pPr eaLnBrk="1" hangingPunct="1"/>
              <a:t>21</a:t>
            </a:fld>
            <a:endParaRPr lang="id-ID" smtClean="0"/>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EAA9CFD-0C46-478C-91D5-3DC0DB0538E8}" type="slidenum">
              <a:rPr lang="id-ID" smtClean="0"/>
              <a:pPr eaLnBrk="1" hangingPunct="1"/>
              <a:t>23</a:t>
            </a:fld>
            <a:endParaRPr lang="id-ID" smtClean="0"/>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451246C-FBF1-4BA9-AFB3-224EDC60D7B8}" type="slidenum">
              <a:rPr lang="id-ID" smtClean="0"/>
              <a:pPr eaLnBrk="1" hangingPunct="1"/>
              <a:t>24</a:t>
            </a:fld>
            <a:endParaRPr lang="id-ID" smtClean="0"/>
          </a:p>
        </p:txBody>
      </p:sp>
      <p:sp>
        <p:nvSpPr>
          <p:cNvPr id="384003" name="Rectangle 2"/>
          <p:cNvSpPr>
            <a:spLocks noGrp="1" noRot="1" noChangeAspect="1" noChangeArrowheads="1" noTextEdit="1"/>
          </p:cNvSpPr>
          <p:nvPr>
            <p:ph type="sldImg"/>
          </p:nvPr>
        </p:nvSpPr>
        <p:spPr>
          <a:ln/>
        </p:spPr>
      </p:sp>
      <p:sp>
        <p:nvSpPr>
          <p:cNvPr id="384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60225D5-2C18-4FCB-82F3-CB180AA727F8}" type="slidenum">
              <a:rPr lang="id-ID" smtClean="0"/>
              <a:pPr eaLnBrk="1" hangingPunct="1"/>
              <a:t>25</a:t>
            </a:fld>
            <a:endParaRPr lang="id-ID" smtClean="0"/>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85E8BB-74F9-47D4-948E-1FF66B1B5AAA}" type="slidenum">
              <a:rPr lang="id-ID" smtClean="0"/>
              <a:pPr eaLnBrk="1" hangingPunct="1"/>
              <a:t>26</a:t>
            </a:fld>
            <a:endParaRPr lang="id-ID" smtClean="0"/>
          </a:p>
        </p:txBody>
      </p:sp>
      <p:sp>
        <p:nvSpPr>
          <p:cNvPr id="386051" name="Rectangle 2"/>
          <p:cNvSpPr>
            <a:spLocks noGrp="1" noRot="1" noChangeAspect="1" noChangeArrowheads="1" noTextEdit="1"/>
          </p:cNvSpPr>
          <p:nvPr>
            <p:ph type="sldImg"/>
          </p:nvPr>
        </p:nvSpPr>
        <p:spPr>
          <a:ln/>
        </p:spPr>
      </p:sp>
      <p:sp>
        <p:nvSpPr>
          <p:cNvPr id="386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5A04108-85DA-45E2-8DE6-DFD7F6B6B881}" type="slidenum">
              <a:rPr lang="id-ID" smtClean="0"/>
              <a:pPr eaLnBrk="1" hangingPunct="1"/>
              <a:t>27</a:t>
            </a:fld>
            <a:endParaRPr lang="id-ID" smtClean="0"/>
          </a:p>
        </p:txBody>
      </p:sp>
      <p:sp>
        <p:nvSpPr>
          <p:cNvPr id="387075" name="Rectangle 2"/>
          <p:cNvSpPr>
            <a:spLocks noGrp="1" noRot="1" noChangeAspect="1" noChangeArrowheads="1" noTextEdit="1"/>
          </p:cNvSpPr>
          <p:nvPr>
            <p:ph type="sldImg"/>
          </p:nvPr>
        </p:nvSpPr>
        <p:spPr>
          <a:ln/>
        </p:spPr>
      </p:sp>
      <p:sp>
        <p:nvSpPr>
          <p:cNvPr id="387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A432F9D-E1D7-44F2-BCCB-41C5F9C9233F}" type="slidenum">
              <a:rPr lang="id-ID" smtClean="0"/>
              <a:pPr eaLnBrk="1" hangingPunct="1"/>
              <a:t>3</a:t>
            </a:fld>
            <a:endParaRPr lang="id-ID" smtClean="0"/>
          </a:p>
        </p:txBody>
      </p:sp>
      <p:sp>
        <p:nvSpPr>
          <p:cNvPr id="363523" name="Rectangle 2"/>
          <p:cNvSpPr>
            <a:spLocks noGrp="1" noRot="1" noChangeAspect="1" noChangeArrowheads="1" noTextEdit="1"/>
          </p:cNvSpPr>
          <p:nvPr>
            <p:ph type="sldImg"/>
          </p:nvPr>
        </p:nvSpPr>
        <p:spPr>
          <a:ln/>
        </p:spPr>
      </p:sp>
      <p:sp>
        <p:nvSpPr>
          <p:cNvPr id="363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0B653B-1584-4EA5-893B-D3FB9593A82C}" type="slidenum">
              <a:rPr lang="id-ID" smtClean="0"/>
              <a:pPr eaLnBrk="1" hangingPunct="1"/>
              <a:t>4</a:t>
            </a:fld>
            <a:endParaRPr lang="id-ID" smtClean="0"/>
          </a:p>
        </p:txBody>
      </p:sp>
      <p:sp>
        <p:nvSpPr>
          <p:cNvPr id="364547" name="Rectangle 2"/>
          <p:cNvSpPr>
            <a:spLocks noGrp="1" noRot="1" noChangeAspect="1" noChangeArrowheads="1" noTextEdit="1"/>
          </p:cNvSpPr>
          <p:nvPr>
            <p:ph type="sldImg"/>
          </p:nvPr>
        </p:nvSpPr>
        <p:spPr>
          <a:ln/>
        </p:spPr>
      </p:sp>
      <p:sp>
        <p:nvSpPr>
          <p:cNvPr id="364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51673D-D7CF-4342-809E-83EEE40D7A8B}" type="slidenum">
              <a:rPr lang="id-ID" smtClean="0"/>
              <a:pPr eaLnBrk="1" hangingPunct="1"/>
              <a:t>5</a:t>
            </a:fld>
            <a:endParaRPr lang="id-ID" smtClean="0"/>
          </a:p>
        </p:txBody>
      </p:sp>
      <p:sp>
        <p:nvSpPr>
          <p:cNvPr id="365571" name="Rectangle 2"/>
          <p:cNvSpPr>
            <a:spLocks noGrp="1" noRot="1" noChangeAspect="1" noChangeArrowheads="1" noTextEdit="1"/>
          </p:cNvSpPr>
          <p:nvPr>
            <p:ph type="sldImg"/>
          </p:nvPr>
        </p:nvSpPr>
        <p:spPr>
          <a:ln/>
        </p:spPr>
      </p:sp>
      <p:sp>
        <p:nvSpPr>
          <p:cNvPr id="365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9B28CAF-AA77-4A84-8462-18547305517F}" type="slidenum">
              <a:rPr lang="id-ID" smtClean="0"/>
              <a:pPr eaLnBrk="1" hangingPunct="1"/>
              <a:t>6</a:t>
            </a:fld>
            <a:endParaRPr lang="id-ID" smtClean="0"/>
          </a:p>
        </p:txBody>
      </p:sp>
      <p:sp>
        <p:nvSpPr>
          <p:cNvPr id="366595" name="Rectangle 2"/>
          <p:cNvSpPr>
            <a:spLocks noGrp="1" noRot="1" noChangeAspect="1" noChangeArrowheads="1" noTextEdit="1"/>
          </p:cNvSpPr>
          <p:nvPr>
            <p:ph type="sldImg"/>
          </p:nvPr>
        </p:nvSpPr>
        <p:spPr>
          <a:ln/>
        </p:spPr>
      </p:sp>
      <p:sp>
        <p:nvSpPr>
          <p:cNvPr id="366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266DDB-5A5D-4587-B2B7-56DA666D0B3A}" type="slidenum">
              <a:rPr lang="id-ID" smtClean="0"/>
              <a:pPr eaLnBrk="1" hangingPunct="1"/>
              <a:t>7</a:t>
            </a:fld>
            <a:endParaRPr lang="id-ID" smtClean="0"/>
          </a:p>
        </p:txBody>
      </p:sp>
      <p:sp>
        <p:nvSpPr>
          <p:cNvPr id="367619" name="Rectangle 2"/>
          <p:cNvSpPr>
            <a:spLocks noGrp="1" noRot="1" noChangeAspect="1" noChangeArrowheads="1" noTextEdit="1"/>
          </p:cNvSpPr>
          <p:nvPr>
            <p:ph type="sldImg"/>
          </p:nvPr>
        </p:nvSpPr>
        <p:spPr>
          <a:ln/>
        </p:spPr>
      </p:sp>
      <p:sp>
        <p:nvSpPr>
          <p:cNvPr id="367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024E90-342D-45FD-A18F-D7C6D78A02F3}" type="slidenum">
              <a:rPr lang="id-ID" smtClean="0"/>
              <a:pPr eaLnBrk="1" hangingPunct="1"/>
              <a:t>8</a:t>
            </a:fld>
            <a:endParaRPr lang="id-ID" smtClean="0"/>
          </a:p>
        </p:txBody>
      </p:sp>
      <p:sp>
        <p:nvSpPr>
          <p:cNvPr id="368643" name="Rectangle 2"/>
          <p:cNvSpPr>
            <a:spLocks noGrp="1" noRot="1" noChangeAspect="1" noChangeArrowheads="1" noTextEdit="1"/>
          </p:cNvSpPr>
          <p:nvPr>
            <p:ph type="sldImg"/>
          </p:nvPr>
        </p:nvSpPr>
        <p:spPr>
          <a:ln/>
        </p:spPr>
      </p:sp>
      <p:sp>
        <p:nvSpPr>
          <p:cNvPr id="368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441457F-045A-4220-9F43-86C93F888814}" type="slidenum">
              <a:rPr lang="id-ID" smtClean="0"/>
              <a:pPr eaLnBrk="1" hangingPunct="1"/>
              <a:t>9</a:t>
            </a:fld>
            <a:endParaRPr lang="id-ID" smtClean="0"/>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8B3472-7D22-41B0-BBE2-FCAAE4BE6D9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BE241-9EA0-48FA-AE67-03EFC8543FCE}" type="slidenum">
              <a:rPr lang="en-US" smtClean="0"/>
              <a:t>‹#›</a:t>
            </a:fld>
            <a:endParaRPr lang="en-US"/>
          </a:p>
        </p:txBody>
      </p:sp>
    </p:spTree>
    <p:extLst>
      <p:ext uri="{BB962C8B-B14F-4D97-AF65-F5344CB8AC3E}">
        <p14:creationId xmlns:p14="http://schemas.microsoft.com/office/powerpoint/2010/main" val="1010419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B3472-7D22-41B0-BBE2-FCAAE4BE6D9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BE241-9EA0-48FA-AE67-03EFC8543FCE}" type="slidenum">
              <a:rPr lang="en-US" smtClean="0"/>
              <a:t>‹#›</a:t>
            </a:fld>
            <a:endParaRPr lang="en-US"/>
          </a:p>
        </p:txBody>
      </p:sp>
    </p:spTree>
    <p:extLst>
      <p:ext uri="{BB962C8B-B14F-4D97-AF65-F5344CB8AC3E}">
        <p14:creationId xmlns:p14="http://schemas.microsoft.com/office/powerpoint/2010/main" val="3303677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B3472-7D22-41B0-BBE2-FCAAE4BE6D9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BE241-9EA0-48FA-AE67-03EFC8543FCE}" type="slidenum">
              <a:rPr lang="en-US" smtClean="0"/>
              <a:t>‹#›</a:t>
            </a:fld>
            <a:endParaRPr lang="en-US"/>
          </a:p>
        </p:txBody>
      </p:sp>
    </p:spTree>
    <p:extLst>
      <p:ext uri="{BB962C8B-B14F-4D97-AF65-F5344CB8AC3E}">
        <p14:creationId xmlns:p14="http://schemas.microsoft.com/office/powerpoint/2010/main" val="1113800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8B3472-7D22-41B0-BBE2-FCAAE4BE6D9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BE241-9EA0-48FA-AE67-03EFC8543FCE}" type="slidenum">
              <a:rPr lang="en-US" smtClean="0"/>
              <a:t>‹#›</a:t>
            </a:fld>
            <a:endParaRPr lang="en-US"/>
          </a:p>
        </p:txBody>
      </p:sp>
    </p:spTree>
    <p:extLst>
      <p:ext uri="{BB962C8B-B14F-4D97-AF65-F5344CB8AC3E}">
        <p14:creationId xmlns:p14="http://schemas.microsoft.com/office/powerpoint/2010/main" val="404815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8B3472-7D22-41B0-BBE2-FCAAE4BE6D9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3BE241-9EA0-48FA-AE67-03EFC8543FCE}" type="slidenum">
              <a:rPr lang="en-US" smtClean="0"/>
              <a:t>‹#›</a:t>
            </a:fld>
            <a:endParaRPr lang="en-US"/>
          </a:p>
        </p:txBody>
      </p:sp>
    </p:spTree>
    <p:extLst>
      <p:ext uri="{BB962C8B-B14F-4D97-AF65-F5344CB8AC3E}">
        <p14:creationId xmlns:p14="http://schemas.microsoft.com/office/powerpoint/2010/main" val="1474809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8B3472-7D22-41B0-BBE2-FCAAE4BE6D9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BE241-9EA0-48FA-AE67-03EFC8543FCE}" type="slidenum">
              <a:rPr lang="en-US" smtClean="0"/>
              <a:t>‹#›</a:t>
            </a:fld>
            <a:endParaRPr lang="en-US"/>
          </a:p>
        </p:txBody>
      </p:sp>
    </p:spTree>
    <p:extLst>
      <p:ext uri="{BB962C8B-B14F-4D97-AF65-F5344CB8AC3E}">
        <p14:creationId xmlns:p14="http://schemas.microsoft.com/office/powerpoint/2010/main" val="4000253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8B3472-7D22-41B0-BBE2-FCAAE4BE6D9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3BE241-9EA0-48FA-AE67-03EFC8543FCE}" type="slidenum">
              <a:rPr lang="en-US" smtClean="0"/>
              <a:t>‹#›</a:t>
            </a:fld>
            <a:endParaRPr lang="en-US"/>
          </a:p>
        </p:txBody>
      </p:sp>
    </p:spTree>
    <p:extLst>
      <p:ext uri="{BB962C8B-B14F-4D97-AF65-F5344CB8AC3E}">
        <p14:creationId xmlns:p14="http://schemas.microsoft.com/office/powerpoint/2010/main" val="1984275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8B3472-7D22-41B0-BBE2-FCAAE4BE6D9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3BE241-9EA0-48FA-AE67-03EFC8543FCE}" type="slidenum">
              <a:rPr lang="en-US" smtClean="0"/>
              <a:t>‹#›</a:t>
            </a:fld>
            <a:endParaRPr lang="en-US"/>
          </a:p>
        </p:txBody>
      </p:sp>
    </p:spTree>
    <p:extLst>
      <p:ext uri="{BB962C8B-B14F-4D97-AF65-F5344CB8AC3E}">
        <p14:creationId xmlns:p14="http://schemas.microsoft.com/office/powerpoint/2010/main" val="4149810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B3472-7D22-41B0-BBE2-FCAAE4BE6D9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3BE241-9EA0-48FA-AE67-03EFC8543FCE}" type="slidenum">
              <a:rPr lang="en-US" smtClean="0"/>
              <a:t>‹#›</a:t>
            </a:fld>
            <a:endParaRPr lang="en-US"/>
          </a:p>
        </p:txBody>
      </p:sp>
    </p:spTree>
    <p:extLst>
      <p:ext uri="{BB962C8B-B14F-4D97-AF65-F5344CB8AC3E}">
        <p14:creationId xmlns:p14="http://schemas.microsoft.com/office/powerpoint/2010/main" val="1603702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B3472-7D22-41B0-BBE2-FCAAE4BE6D9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BE241-9EA0-48FA-AE67-03EFC8543FCE}" type="slidenum">
              <a:rPr lang="en-US" smtClean="0"/>
              <a:t>‹#›</a:t>
            </a:fld>
            <a:endParaRPr lang="en-US"/>
          </a:p>
        </p:txBody>
      </p:sp>
    </p:spTree>
    <p:extLst>
      <p:ext uri="{BB962C8B-B14F-4D97-AF65-F5344CB8AC3E}">
        <p14:creationId xmlns:p14="http://schemas.microsoft.com/office/powerpoint/2010/main" val="1236274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B3472-7D22-41B0-BBE2-FCAAE4BE6D9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3BE241-9EA0-48FA-AE67-03EFC8543FCE}" type="slidenum">
              <a:rPr lang="en-US" smtClean="0"/>
              <a:t>‹#›</a:t>
            </a:fld>
            <a:endParaRPr lang="en-US"/>
          </a:p>
        </p:txBody>
      </p:sp>
    </p:spTree>
    <p:extLst>
      <p:ext uri="{BB962C8B-B14F-4D97-AF65-F5344CB8AC3E}">
        <p14:creationId xmlns:p14="http://schemas.microsoft.com/office/powerpoint/2010/main" val="3310616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8B3472-7D22-41B0-BBE2-FCAAE4BE6D9D}" type="datetimeFigureOut">
              <a:rPr lang="en-US" smtClean="0"/>
              <a:t>10/14/2016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BE241-9EA0-48FA-AE67-03EFC8543FCE}" type="slidenum">
              <a:rPr lang="en-US" smtClean="0"/>
              <a:t>‹#›</a:t>
            </a:fld>
            <a:endParaRPr lang="en-US"/>
          </a:p>
        </p:txBody>
      </p:sp>
    </p:spTree>
    <p:extLst>
      <p:ext uri="{BB962C8B-B14F-4D97-AF65-F5344CB8AC3E}">
        <p14:creationId xmlns:p14="http://schemas.microsoft.com/office/powerpoint/2010/main" val="1990689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Grp="1" noChangeArrowheads="1"/>
          </p:cNvSpPr>
          <p:nvPr>
            <p:ph type="ctrTitle"/>
          </p:nvPr>
        </p:nvSpPr>
        <p:spPr/>
        <p:txBody>
          <a:bodyPr/>
          <a:lstStyle/>
          <a:p>
            <a:pPr eaLnBrk="1" hangingPunct="1">
              <a:spcBef>
                <a:spcPct val="50000"/>
              </a:spcBef>
            </a:pPr>
            <a:endParaRPr lang="en-US" sz="5400" b="1" dirty="0" smtClean="0">
              <a:solidFill>
                <a:srgbClr val="993300"/>
              </a:solidFill>
            </a:endParaRPr>
          </a:p>
        </p:txBody>
      </p:sp>
      <p:sp>
        <p:nvSpPr>
          <p:cNvPr id="53251" name="Rectangle 5"/>
          <p:cNvSpPr>
            <a:spLocks noGrp="1" noChangeArrowheads="1"/>
          </p:cNvSpPr>
          <p:nvPr>
            <p:ph type="subTitle" idx="1"/>
          </p:nvPr>
        </p:nvSpPr>
        <p:spPr/>
        <p:txBody>
          <a:bodyPr>
            <a:normAutofit/>
          </a:bodyPr>
          <a:lstStyle/>
          <a:p>
            <a:pPr eaLnBrk="1" hangingPunct="1">
              <a:spcBef>
                <a:spcPct val="50000"/>
              </a:spcBef>
            </a:pPr>
            <a:r>
              <a:rPr lang="en-US" sz="4400" b="1" dirty="0" smtClean="0">
                <a:solidFill>
                  <a:srgbClr val="003399"/>
                </a:solidFill>
              </a:rPr>
              <a:t>KEBUDAYAAN</a:t>
            </a:r>
            <a:endParaRPr lang="en-US" sz="4400" b="1" dirty="0" smtClean="0">
              <a:solidFill>
                <a:srgbClr val="003399"/>
              </a:solidFill>
            </a:endParaRPr>
          </a:p>
        </p:txBody>
      </p:sp>
    </p:spTree>
    <p:extLst>
      <p:ext uri="{BB962C8B-B14F-4D97-AF65-F5344CB8AC3E}">
        <p14:creationId xmlns:p14="http://schemas.microsoft.com/office/powerpoint/2010/main" val="2761359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428625" y="428625"/>
            <a:ext cx="8229600" cy="3500438"/>
          </a:xfrm>
        </p:spPr>
        <p:txBody>
          <a:bodyPr/>
          <a:lstStyle/>
          <a:p>
            <a:pPr eaLnBrk="1" hangingPunct="1">
              <a:spcBef>
                <a:spcPts val="600"/>
              </a:spcBef>
              <a:buFontTx/>
              <a:buNone/>
            </a:pPr>
            <a:r>
              <a:rPr lang="en-US" b="1" smtClean="0">
                <a:solidFill>
                  <a:srgbClr val="CC0000"/>
                </a:solidFill>
              </a:rPr>
              <a:t>Gerak-isyarat</a:t>
            </a:r>
          </a:p>
          <a:p>
            <a:pPr eaLnBrk="1" hangingPunct="1">
              <a:spcBef>
                <a:spcPts val="600"/>
              </a:spcBef>
              <a:buFontTx/>
              <a:buNone/>
            </a:pPr>
            <a:r>
              <a:rPr lang="en-US" sz="2400" b="1" smtClean="0"/>
              <a:t>Gerak-isyarat </a:t>
            </a:r>
            <a:r>
              <a:rPr lang="en-US" sz="2400" smtClean="0"/>
              <a:t>adalah penggunaan tubuh dalam mengkomunikasikan pesan kepada orang lain.</a:t>
            </a:r>
          </a:p>
          <a:p>
            <a:pPr eaLnBrk="1" hangingPunct="1">
              <a:spcBef>
                <a:spcPts val="600"/>
              </a:spcBef>
              <a:buFontTx/>
              <a:buNone/>
            </a:pPr>
            <a:r>
              <a:rPr lang="en-US" sz="2400" smtClean="0"/>
              <a:t>Makna gerak-isyarat dapat berbeda-beda dari satu kebudayaan dengan kebudayaan lainnya.</a:t>
            </a:r>
          </a:p>
          <a:p>
            <a:pPr eaLnBrk="1" hangingPunct="1">
              <a:spcBef>
                <a:spcPts val="600"/>
              </a:spcBef>
              <a:buFontTx/>
              <a:buNone/>
            </a:pPr>
            <a:r>
              <a:rPr lang="en-US" sz="2400" smtClean="0"/>
              <a:t>Karena tidak bersifat universal, gerak-isyarat dapat menyebabkan terjadinya kesalahpahaman</a:t>
            </a:r>
            <a:endParaRPr lang="en-US" sz="2400" b="1" smtClean="0"/>
          </a:p>
        </p:txBody>
      </p:sp>
      <p:pic>
        <p:nvPicPr>
          <p:cNvPr id="62467" name="Picture 2" descr="Scan1001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 y="3643313"/>
            <a:ext cx="6294438" cy="249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Box 3"/>
          <p:cNvSpPr txBox="1">
            <a:spLocks noChangeArrowheads="1"/>
          </p:cNvSpPr>
          <p:nvPr/>
        </p:nvSpPr>
        <p:spPr bwMode="auto">
          <a:xfrm>
            <a:off x="500063" y="6143625"/>
            <a:ext cx="8572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b="1"/>
              <a:t>Gerak-isyarat untuk Menunjukkan Ketinggian, Meksiko Bagian Selatan</a:t>
            </a:r>
          </a:p>
        </p:txBody>
      </p:sp>
    </p:spTree>
    <p:extLst>
      <p:ext uri="{BB962C8B-B14F-4D97-AF65-F5344CB8AC3E}">
        <p14:creationId xmlns:p14="http://schemas.microsoft.com/office/powerpoint/2010/main" val="4104589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1"/>
          </p:nvPr>
        </p:nvSpPr>
        <p:spPr>
          <a:xfrm>
            <a:off x="457200" y="1268413"/>
            <a:ext cx="8229600" cy="4525962"/>
          </a:xfrm>
        </p:spPr>
        <p:txBody>
          <a:bodyPr/>
          <a:lstStyle/>
          <a:p>
            <a:pPr eaLnBrk="1" hangingPunct="1">
              <a:spcBef>
                <a:spcPct val="50000"/>
              </a:spcBef>
              <a:buFontTx/>
              <a:buNone/>
            </a:pPr>
            <a:r>
              <a:rPr lang="en-US" b="1" smtClean="0">
                <a:solidFill>
                  <a:srgbClr val="CC0000"/>
                </a:solidFill>
              </a:rPr>
              <a:t>Bahasa</a:t>
            </a:r>
          </a:p>
          <a:p>
            <a:pPr eaLnBrk="1" hangingPunct="1">
              <a:spcBef>
                <a:spcPct val="50000"/>
              </a:spcBef>
              <a:buFontTx/>
              <a:buNone/>
            </a:pPr>
            <a:r>
              <a:rPr lang="en-US" sz="2400" smtClean="0"/>
              <a:t>Sarana utama yang manusia gunakan dalam berkomunikasi adalah </a:t>
            </a:r>
            <a:r>
              <a:rPr lang="en-US" sz="2400" b="1" smtClean="0"/>
              <a:t>bahasa.</a:t>
            </a:r>
          </a:p>
          <a:p>
            <a:pPr eaLnBrk="1" hangingPunct="1">
              <a:spcBef>
                <a:spcPct val="50000"/>
              </a:spcBef>
              <a:buFontTx/>
              <a:buNone/>
            </a:pPr>
            <a:r>
              <a:rPr lang="en-US" sz="2400" b="1" smtClean="0"/>
              <a:t>Bahasa </a:t>
            </a:r>
            <a:r>
              <a:rPr lang="en-US" sz="2400" smtClean="0"/>
              <a:t>adalah simbol yang dapat dirangkai dengan cara-cara tidak terbatas, dengan maksud mengkomunikasikan pemikiran abstrak.</a:t>
            </a:r>
          </a:p>
          <a:p>
            <a:pPr eaLnBrk="1" hangingPunct="1">
              <a:spcBef>
                <a:spcPct val="50000"/>
              </a:spcBef>
              <a:buFontTx/>
              <a:buNone/>
            </a:pPr>
            <a:r>
              <a:rPr lang="en-US" sz="2400" smtClean="0"/>
              <a:t>Dalam segi makna, bahasa tidak bersifat universal.</a:t>
            </a:r>
          </a:p>
          <a:p>
            <a:pPr eaLnBrk="1" hangingPunct="1">
              <a:spcBef>
                <a:spcPct val="50000"/>
              </a:spcBef>
              <a:buFontTx/>
              <a:buNone/>
            </a:pPr>
            <a:r>
              <a:rPr lang="en-US" sz="2400" smtClean="0"/>
              <a:t>Bahasa memungkinkan adanya kebudayaan.</a:t>
            </a:r>
          </a:p>
        </p:txBody>
      </p:sp>
    </p:spTree>
    <p:extLst>
      <p:ext uri="{BB962C8B-B14F-4D97-AF65-F5344CB8AC3E}">
        <p14:creationId xmlns:p14="http://schemas.microsoft.com/office/powerpoint/2010/main" val="1045471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1"/>
          </p:nvPr>
        </p:nvSpPr>
        <p:spPr>
          <a:xfrm>
            <a:off x="457200" y="1268413"/>
            <a:ext cx="8229600" cy="4525962"/>
          </a:xfrm>
        </p:spPr>
        <p:txBody>
          <a:bodyPr/>
          <a:lstStyle/>
          <a:p>
            <a:pPr eaLnBrk="1" hangingPunct="1">
              <a:lnSpc>
                <a:spcPct val="90000"/>
              </a:lnSpc>
              <a:spcBef>
                <a:spcPct val="50000"/>
              </a:spcBef>
              <a:buFontTx/>
              <a:buNone/>
            </a:pPr>
            <a:r>
              <a:rPr lang="en-US" b="1" smtClean="0">
                <a:solidFill>
                  <a:srgbClr val="CC0000"/>
                </a:solidFill>
              </a:rPr>
              <a:t>Bahasa</a:t>
            </a:r>
          </a:p>
          <a:p>
            <a:pPr eaLnBrk="1" hangingPunct="1">
              <a:lnSpc>
                <a:spcPct val="90000"/>
              </a:lnSpc>
              <a:spcBef>
                <a:spcPct val="50000"/>
              </a:spcBef>
              <a:buFontTx/>
              <a:buNone/>
            </a:pPr>
            <a:r>
              <a:rPr lang="en-US" sz="2400" smtClean="0"/>
              <a:t>Bahasa memungkinkan adanya akumulasi pengalaman manusia.</a:t>
            </a:r>
          </a:p>
          <a:p>
            <a:pPr eaLnBrk="1" hangingPunct="1">
              <a:lnSpc>
                <a:spcPct val="90000"/>
              </a:lnSpc>
              <a:spcBef>
                <a:spcPct val="50000"/>
              </a:spcBef>
              <a:buFontTx/>
              <a:buNone/>
            </a:pPr>
            <a:r>
              <a:rPr lang="en-US" sz="2400" smtClean="0"/>
              <a:t>Bahasa memberikan masa lalu sosial dan masa lalu bersama.</a:t>
            </a:r>
          </a:p>
          <a:p>
            <a:pPr eaLnBrk="1" hangingPunct="1">
              <a:lnSpc>
                <a:spcPct val="90000"/>
              </a:lnSpc>
              <a:spcBef>
                <a:spcPct val="50000"/>
              </a:spcBef>
              <a:buFontTx/>
              <a:buNone/>
            </a:pPr>
            <a:r>
              <a:rPr lang="en-US" sz="2400" smtClean="0"/>
              <a:t>Bahasa memberikan masa depan sosial dan masa depan bersama.</a:t>
            </a:r>
          </a:p>
          <a:p>
            <a:pPr eaLnBrk="1" hangingPunct="1">
              <a:lnSpc>
                <a:spcPct val="90000"/>
              </a:lnSpc>
              <a:spcBef>
                <a:spcPct val="50000"/>
              </a:spcBef>
              <a:buFontTx/>
              <a:buNone/>
            </a:pPr>
            <a:r>
              <a:rPr lang="en-US" sz="2400" smtClean="0"/>
              <a:t>Bahasa memungkinkan terciptanya perspektif bersama.</a:t>
            </a:r>
          </a:p>
          <a:p>
            <a:pPr eaLnBrk="1" hangingPunct="1">
              <a:lnSpc>
                <a:spcPct val="90000"/>
              </a:lnSpc>
              <a:spcBef>
                <a:spcPct val="50000"/>
              </a:spcBef>
              <a:buFontTx/>
              <a:buNone/>
            </a:pPr>
            <a:r>
              <a:rPr lang="en-US" sz="2400" smtClean="0"/>
              <a:t>Bahasa memungkinkan dilakukannya perilaku yang kompleks, dimiliki bersama, dan diarahkan pada tujuan.</a:t>
            </a:r>
          </a:p>
        </p:txBody>
      </p:sp>
    </p:spTree>
    <p:extLst>
      <p:ext uri="{BB962C8B-B14F-4D97-AF65-F5344CB8AC3E}">
        <p14:creationId xmlns:p14="http://schemas.microsoft.com/office/powerpoint/2010/main" val="3053317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a:xfrm>
            <a:off x="457200" y="1268413"/>
            <a:ext cx="8229600" cy="4525962"/>
          </a:xfrm>
        </p:spPr>
        <p:txBody>
          <a:bodyPr/>
          <a:lstStyle/>
          <a:p>
            <a:pPr eaLnBrk="1" hangingPunct="1">
              <a:spcBef>
                <a:spcPct val="50000"/>
              </a:spcBef>
              <a:buFontTx/>
              <a:buNone/>
            </a:pPr>
            <a:r>
              <a:rPr lang="en-US" b="1" smtClean="0">
                <a:solidFill>
                  <a:srgbClr val="CC0000"/>
                </a:solidFill>
              </a:rPr>
              <a:t>Bahasa dan Persepsi: Hipotesis Sapir-Whorf</a:t>
            </a:r>
          </a:p>
          <a:p>
            <a:pPr eaLnBrk="1" hangingPunct="1">
              <a:spcBef>
                <a:spcPct val="50000"/>
              </a:spcBef>
              <a:buFontTx/>
              <a:buNone/>
            </a:pPr>
            <a:r>
              <a:rPr lang="en-US" sz="2400" smtClean="0"/>
              <a:t>Hipotesis Sapir-Whorf mengatakan bahwa bukanlah objek dan peristiwa yang memaksakan dirinya masuk ke dalam kesadaran kita, melainkan bahasa kitalah yang menentukan kesadaran, dan oleh karena itu persepsi kita tentang objek dan peristiwa.</a:t>
            </a:r>
          </a:p>
          <a:p>
            <a:pPr eaLnBrk="1" hangingPunct="1">
              <a:spcBef>
                <a:spcPct val="50000"/>
              </a:spcBef>
              <a:buFontTx/>
              <a:buNone/>
            </a:pPr>
            <a:r>
              <a:rPr lang="en-US" sz="2400" smtClean="0"/>
              <a:t>Bahasa mencerminkan dan sekaligus menciptakan pengalaman budaya.</a:t>
            </a:r>
          </a:p>
        </p:txBody>
      </p:sp>
    </p:spTree>
    <p:extLst>
      <p:ext uri="{BB962C8B-B14F-4D97-AF65-F5344CB8AC3E}">
        <p14:creationId xmlns:p14="http://schemas.microsoft.com/office/powerpoint/2010/main" val="2407520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body" idx="1"/>
          </p:nvPr>
        </p:nvSpPr>
        <p:spPr>
          <a:xfrm>
            <a:off x="468313" y="1268413"/>
            <a:ext cx="8229600" cy="4525962"/>
          </a:xfrm>
        </p:spPr>
        <p:txBody>
          <a:bodyPr/>
          <a:lstStyle/>
          <a:p>
            <a:pPr eaLnBrk="1" hangingPunct="1">
              <a:spcBef>
                <a:spcPct val="50000"/>
              </a:spcBef>
              <a:buFontTx/>
              <a:buNone/>
            </a:pPr>
            <a:r>
              <a:rPr lang="en-US" b="1" smtClean="0">
                <a:solidFill>
                  <a:srgbClr val="CC0000"/>
                </a:solidFill>
              </a:rPr>
              <a:t>Nilai, Norma, dan Sanksi</a:t>
            </a:r>
          </a:p>
          <a:p>
            <a:pPr eaLnBrk="1" hangingPunct="1">
              <a:spcBef>
                <a:spcPct val="50000"/>
              </a:spcBef>
              <a:buFontTx/>
              <a:buNone/>
            </a:pPr>
            <a:r>
              <a:rPr lang="en-US" sz="2400" b="1" smtClean="0"/>
              <a:t>Nilai</a:t>
            </a:r>
            <a:r>
              <a:rPr lang="en-US" sz="2400" smtClean="0"/>
              <a:t> adalah ide mengenai kehidupan yang dikehendaki.</a:t>
            </a:r>
          </a:p>
          <a:p>
            <a:pPr eaLnBrk="1" hangingPunct="1">
              <a:spcBef>
                <a:spcPct val="50000"/>
              </a:spcBef>
              <a:buFontTx/>
              <a:buNone/>
            </a:pPr>
            <a:r>
              <a:rPr lang="en-US" sz="2400" b="1" smtClean="0"/>
              <a:t>Norma </a:t>
            </a:r>
            <a:r>
              <a:rPr lang="en-US" sz="2400" smtClean="0"/>
              <a:t>adalah aturan perilaku yang berkembang dari nilai-nilai suatu kelompok.</a:t>
            </a:r>
          </a:p>
          <a:p>
            <a:pPr eaLnBrk="1" hangingPunct="1">
              <a:spcBef>
                <a:spcPct val="50000"/>
              </a:spcBef>
              <a:buFontTx/>
              <a:buNone/>
            </a:pPr>
            <a:r>
              <a:rPr lang="en-US" sz="2400" b="1" smtClean="0"/>
              <a:t>Sanksi</a:t>
            </a:r>
            <a:r>
              <a:rPr lang="en-US" sz="2400" smtClean="0"/>
              <a:t> adalah reaksi yang orang peroleh karena menaati atau melanggar norma.</a:t>
            </a:r>
          </a:p>
          <a:p>
            <a:pPr eaLnBrk="1" hangingPunct="1">
              <a:spcBef>
                <a:spcPct val="50000"/>
              </a:spcBef>
              <a:buFontTx/>
              <a:buNone/>
            </a:pPr>
            <a:r>
              <a:rPr lang="en-US" sz="2400" b="1" smtClean="0"/>
              <a:t>	</a:t>
            </a:r>
            <a:r>
              <a:rPr lang="en-US" sz="2400" smtClean="0"/>
              <a:t>- </a:t>
            </a:r>
            <a:r>
              <a:rPr lang="en-US" sz="2400" b="1" smtClean="0"/>
              <a:t>Sanksi positif</a:t>
            </a:r>
          </a:p>
          <a:p>
            <a:pPr eaLnBrk="1" hangingPunct="1">
              <a:spcBef>
                <a:spcPct val="50000"/>
              </a:spcBef>
              <a:buFontTx/>
              <a:buNone/>
            </a:pPr>
            <a:r>
              <a:rPr lang="en-US" sz="2400" b="1" smtClean="0"/>
              <a:t>	</a:t>
            </a:r>
            <a:r>
              <a:rPr lang="en-US" sz="2400" smtClean="0"/>
              <a:t>- </a:t>
            </a:r>
            <a:r>
              <a:rPr lang="en-US" sz="2400" b="1" smtClean="0"/>
              <a:t>Sanksi negatif</a:t>
            </a:r>
          </a:p>
        </p:txBody>
      </p:sp>
    </p:spTree>
    <p:extLst>
      <p:ext uri="{BB962C8B-B14F-4D97-AF65-F5344CB8AC3E}">
        <p14:creationId xmlns:p14="http://schemas.microsoft.com/office/powerpoint/2010/main" val="11599966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1"/>
          </p:nvPr>
        </p:nvSpPr>
        <p:spPr>
          <a:xfrm>
            <a:off x="468313" y="1196975"/>
            <a:ext cx="8229600" cy="4525963"/>
          </a:xfrm>
        </p:spPr>
        <p:txBody>
          <a:bodyPr/>
          <a:lstStyle/>
          <a:p>
            <a:pPr eaLnBrk="1" hangingPunct="1">
              <a:lnSpc>
                <a:spcPct val="80000"/>
              </a:lnSpc>
              <a:spcBef>
                <a:spcPct val="50000"/>
              </a:spcBef>
              <a:buFontTx/>
              <a:buNone/>
            </a:pPr>
            <a:r>
              <a:rPr lang="en-US" b="1" i="1" smtClean="0">
                <a:solidFill>
                  <a:srgbClr val="CC0000"/>
                </a:solidFill>
              </a:rPr>
              <a:t>Folkway </a:t>
            </a:r>
            <a:r>
              <a:rPr lang="en-US" b="1" smtClean="0">
                <a:solidFill>
                  <a:srgbClr val="CC0000"/>
                </a:solidFill>
              </a:rPr>
              <a:t>dan Mores</a:t>
            </a:r>
          </a:p>
          <a:p>
            <a:pPr eaLnBrk="1" hangingPunct="1">
              <a:lnSpc>
                <a:spcPct val="80000"/>
              </a:lnSpc>
              <a:spcBef>
                <a:spcPct val="50000"/>
              </a:spcBef>
              <a:buFontTx/>
              <a:buNone/>
            </a:pPr>
            <a:r>
              <a:rPr lang="en-US" sz="2400" b="1" i="1" smtClean="0"/>
              <a:t>Folkway</a:t>
            </a:r>
            <a:r>
              <a:rPr lang="en-US" sz="2400" smtClean="0"/>
              <a:t> adalah norma-norma yang tidak ditegakkan secara tegas</a:t>
            </a:r>
          </a:p>
          <a:p>
            <a:pPr eaLnBrk="1" hangingPunct="1">
              <a:lnSpc>
                <a:spcPct val="80000"/>
              </a:lnSpc>
              <a:spcBef>
                <a:spcPct val="50000"/>
              </a:spcBef>
              <a:buFontTx/>
              <a:buNone/>
            </a:pPr>
            <a:r>
              <a:rPr lang="en-US" sz="2400" b="1" smtClean="0"/>
              <a:t>Mores </a:t>
            </a:r>
            <a:r>
              <a:rPr lang="en-US" sz="2400" smtClean="0"/>
              <a:t>adalah norma yang dianggap penting bagi nilai inti kita dan kita menuntut konformitas terhadap norma tersebut.</a:t>
            </a:r>
          </a:p>
          <a:p>
            <a:pPr eaLnBrk="1" hangingPunct="1">
              <a:lnSpc>
                <a:spcPct val="80000"/>
              </a:lnSpc>
              <a:spcBef>
                <a:spcPct val="50000"/>
              </a:spcBef>
              <a:buFontTx/>
              <a:buNone/>
            </a:pPr>
            <a:r>
              <a:rPr lang="en-US" sz="2400" smtClean="0"/>
              <a:t>Beberapa perilaku yang digolongkan sebagai </a:t>
            </a:r>
            <a:r>
              <a:rPr lang="en-US" sz="2400" i="1" smtClean="0"/>
              <a:t>folkway </a:t>
            </a:r>
            <a:r>
              <a:rPr lang="en-US" sz="2400" smtClean="0"/>
              <a:t>bagi suatu kelompok dapat merupakan mores bagi kelompok lain.</a:t>
            </a:r>
          </a:p>
          <a:p>
            <a:pPr eaLnBrk="1" hangingPunct="1">
              <a:lnSpc>
                <a:spcPct val="80000"/>
              </a:lnSpc>
              <a:spcBef>
                <a:spcPct val="50000"/>
              </a:spcBef>
              <a:buFontTx/>
              <a:buNone/>
            </a:pPr>
            <a:r>
              <a:rPr lang="en-US" sz="2400" b="1" smtClean="0"/>
              <a:t>Tabu</a:t>
            </a:r>
            <a:r>
              <a:rPr lang="en-US" sz="2400" smtClean="0"/>
              <a:t> adalah norma yang telah sedemikian tertanam sehingga hanya berpikir untuk melanggarnya saja sudah disambut dengan rasa jijik.</a:t>
            </a:r>
            <a:endParaRPr lang="en-US" sz="2400" b="1" smtClean="0"/>
          </a:p>
        </p:txBody>
      </p:sp>
    </p:spTree>
    <p:extLst>
      <p:ext uri="{BB962C8B-B14F-4D97-AF65-F5344CB8AC3E}">
        <p14:creationId xmlns:p14="http://schemas.microsoft.com/office/powerpoint/2010/main" val="1897972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3"/>
          <p:cNvSpPr>
            <a:spLocks noGrp="1" noChangeArrowheads="1"/>
          </p:cNvSpPr>
          <p:nvPr>
            <p:ph type="body" idx="1"/>
          </p:nvPr>
        </p:nvSpPr>
        <p:spPr>
          <a:xfrm>
            <a:off x="500063" y="571500"/>
            <a:ext cx="8229600" cy="588963"/>
          </a:xfrm>
        </p:spPr>
        <p:txBody>
          <a:bodyPr/>
          <a:lstStyle/>
          <a:p>
            <a:pPr eaLnBrk="1" hangingPunct="1">
              <a:lnSpc>
                <a:spcPct val="80000"/>
              </a:lnSpc>
              <a:spcBef>
                <a:spcPct val="50000"/>
              </a:spcBef>
              <a:buFontTx/>
              <a:buNone/>
            </a:pPr>
            <a:r>
              <a:rPr lang="en-US" b="1" i="1" smtClean="0">
                <a:solidFill>
                  <a:srgbClr val="CC0000"/>
                </a:solidFill>
              </a:rPr>
              <a:t>Folkway </a:t>
            </a:r>
            <a:r>
              <a:rPr lang="en-US" b="1" smtClean="0">
                <a:solidFill>
                  <a:srgbClr val="CC0000"/>
                </a:solidFill>
              </a:rPr>
              <a:t>dan Mores</a:t>
            </a:r>
          </a:p>
        </p:txBody>
      </p:sp>
      <p:pic>
        <p:nvPicPr>
          <p:cNvPr id="68611" name="Picture 2" descr="Scan1001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938" y="1357313"/>
            <a:ext cx="45339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Box 3"/>
          <p:cNvSpPr txBox="1">
            <a:spLocks noChangeArrowheads="1"/>
          </p:cNvSpPr>
          <p:nvPr/>
        </p:nvSpPr>
        <p:spPr bwMode="auto">
          <a:xfrm>
            <a:off x="5357813" y="1322388"/>
            <a:ext cx="2928937"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sz="1400" i="1"/>
              <a:t>Pelanggaran mores biasanya merupakan hal yang serius. Dalam kasus ini, pelanggarannya cukup serius sehingga polisi dalam pertandingan rugbi internasional  ini bertindak untuk melindungi publik dari pemandangan yang “memalukan”—setidaknya yang dianggap demikian oleh kelompok ini. Namun, berbeda dengan kebanyakan mores lain, adegan ini memancing tawa polisi yang tidak terlalu ditutup-tutupi.</a:t>
            </a:r>
          </a:p>
        </p:txBody>
      </p:sp>
    </p:spTree>
    <p:extLst>
      <p:ext uri="{BB962C8B-B14F-4D97-AF65-F5344CB8AC3E}">
        <p14:creationId xmlns:p14="http://schemas.microsoft.com/office/powerpoint/2010/main" val="2905576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spcBef>
                <a:spcPct val="50000"/>
              </a:spcBef>
            </a:pPr>
            <a:r>
              <a:rPr lang="en-US" b="1" smtClean="0">
                <a:solidFill>
                  <a:srgbClr val="000066"/>
                </a:solidFill>
              </a:rPr>
              <a:t>BERBAGAI DUNIA BUDAYA</a:t>
            </a:r>
          </a:p>
        </p:txBody>
      </p:sp>
      <p:sp>
        <p:nvSpPr>
          <p:cNvPr id="69635" name="Rectangle 3"/>
          <p:cNvSpPr>
            <a:spLocks noGrp="1" noChangeArrowheads="1"/>
          </p:cNvSpPr>
          <p:nvPr>
            <p:ph type="body" idx="1"/>
          </p:nvPr>
        </p:nvSpPr>
        <p:spPr/>
        <p:txBody>
          <a:bodyPr/>
          <a:lstStyle/>
          <a:p>
            <a:pPr eaLnBrk="1" hangingPunct="1">
              <a:spcBef>
                <a:spcPct val="50000"/>
              </a:spcBef>
              <a:buFontTx/>
              <a:buNone/>
            </a:pPr>
            <a:r>
              <a:rPr lang="en-US" b="1" smtClean="0">
                <a:solidFill>
                  <a:srgbClr val="CC0000"/>
                </a:solidFill>
              </a:rPr>
              <a:t>Subkultur</a:t>
            </a:r>
          </a:p>
          <a:p>
            <a:pPr eaLnBrk="1" hangingPunct="1">
              <a:spcBef>
                <a:spcPct val="50000"/>
              </a:spcBef>
              <a:buFontTx/>
              <a:buNone/>
            </a:pPr>
            <a:r>
              <a:rPr lang="en-US" sz="2400" b="1" smtClean="0"/>
              <a:t>Subkultur </a:t>
            </a:r>
            <a:r>
              <a:rPr lang="en-US" sz="2400" smtClean="0"/>
              <a:t>adalah suatu dunia di dalam dunia kebudayaan dominan yang lebih besar.</a:t>
            </a:r>
          </a:p>
          <a:p>
            <a:pPr eaLnBrk="1" hangingPunct="1">
              <a:spcBef>
                <a:spcPct val="50000"/>
              </a:spcBef>
              <a:buFontTx/>
              <a:buNone/>
            </a:pPr>
            <a:r>
              <a:rPr lang="en-US" sz="2400" smtClean="0"/>
              <a:t>Subkultur memiliki nilai dan norma yang sejalan dengan masyarakat utama.</a:t>
            </a:r>
          </a:p>
          <a:p>
            <a:pPr eaLnBrk="1" hangingPunct="1">
              <a:spcBef>
                <a:spcPct val="50000"/>
              </a:spcBef>
              <a:buFontTx/>
              <a:buNone/>
            </a:pPr>
            <a:r>
              <a:rPr lang="en-US" b="1" smtClean="0">
                <a:solidFill>
                  <a:srgbClr val="CC0000"/>
                </a:solidFill>
              </a:rPr>
              <a:t>Kontrakultur</a:t>
            </a:r>
          </a:p>
          <a:p>
            <a:pPr eaLnBrk="1" hangingPunct="1">
              <a:spcBef>
                <a:spcPct val="50000"/>
              </a:spcBef>
              <a:buFontTx/>
              <a:buNone/>
            </a:pPr>
            <a:r>
              <a:rPr lang="en-US" sz="2400" b="1" smtClean="0"/>
              <a:t>Kontrakultur </a:t>
            </a:r>
            <a:r>
              <a:rPr lang="en-US" sz="2400" smtClean="0"/>
              <a:t>serupa dengan subkultur, namun memiliki nilai dan norma yang sangat berbeda dengan kebudayaan dominan.</a:t>
            </a:r>
            <a:endParaRPr lang="en-US" sz="2400" b="1" smtClean="0"/>
          </a:p>
        </p:txBody>
      </p:sp>
    </p:spTree>
    <p:extLst>
      <p:ext uri="{BB962C8B-B14F-4D97-AF65-F5344CB8AC3E}">
        <p14:creationId xmlns:p14="http://schemas.microsoft.com/office/powerpoint/2010/main" val="3988162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spcBef>
                <a:spcPct val="50000"/>
              </a:spcBef>
            </a:pPr>
            <a:r>
              <a:rPr lang="en-US" sz="4000" b="1" smtClean="0">
                <a:solidFill>
                  <a:srgbClr val="000066"/>
                </a:solidFill>
              </a:rPr>
              <a:t>NILAI DALAM MASYARAKAT AMERIKA SERIKAT</a:t>
            </a:r>
          </a:p>
        </p:txBody>
      </p:sp>
      <p:sp>
        <p:nvSpPr>
          <p:cNvPr id="70659" name="Rectangle 3"/>
          <p:cNvSpPr>
            <a:spLocks noGrp="1" noChangeArrowheads="1"/>
          </p:cNvSpPr>
          <p:nvPr>
            <p:ph type="body" idx="1"/>
          </p:nvPr>
        </p:nvSpPr>
        <p:spPr/>
        <p:txBody>
          <a:bodyPr/>
          <a:lstStyle/>
          <a:p>
            <a:pPr marL="609600" indent="-609600" eaLnBrk="1" hangingPunct="1">
              <a:lnSpc>
                <a:spcPct val="90000"/>
              </a:lnSpc>
              <a:spcBef>
                <a:spcPct val="50000"/>
              </a:spcBef>
              <a:buFontTx/>
              <a:buNone/>
            </a:pPr>
            <a:r>
              <a:rPr lang="en-US" b="1" smtClean="0">
                <a:solidFill>
                  <a:srgbClr val="CC0000"/>
                </a:solidFill>
              </a:rPr>
              <a:t>Ikhtisar Nilai Amerika Serikat</a:t>
            </a:r>
          </a:p>
          <a:p>
            <a:pPr marL="609600" indent="-609600" eaLnBrk="1" hangingPunct="1">
              <a:lnSpc>
                <a:spcPct val="90000"/>
              </a:lnSpc>
              <a:spcBef>
                <a:spcPct val="50000"/>
              </a:spcBef>
              <a:buFontTx/>
              <a:buNone/>
            </a:pPr>
            <a:r>
              <a:rPr lang="en-US" sz="2400" smtClean="0"/>
              <a:t>Amerika termasuk ke dalam jenis </a:t>
            </a:r>
            <a:r>
              <a:rPr lang="en-US" sz="2400" b="1" smtClean="0"/>
              <a:t>masyarakat majemuk</a:t>
            </a:r>
            <a:r>
              <a:rPr lang="en-US" sz="2400" smtClean="0"/>
              <a:t>, atau masyarakat yang terdiri dari berbagai kelompok yang berbeda.</a:t>
            </a:r>
          </a:p>
          <a:p>
            <a:pPr marL="609600" indent="-609600" eaLnBrk="1" hangingPunct="1">
              <a:lnSpc>
                <a:spcPct val="90000"/>
              </a:lnSpc>
              <a:spcBef>
                <a:spcPct val="50000"/>
              </a:spcBef>
              <a:buFontTx/>
              <a:buNone/>
            </a:pPr>
            <a:r>
              <a:rPr lang="en-US" sz="2400" smtClean="0"/>
              <a:t>Sosiolog Robin William mengidentifikasi nilai-nilai inti masyarakat Amerika Serikat:</a:t>
            </a:r>
          </a:p>
          <a:p>
            <a:pPr marL="609600" indent="-609600" eaLnBrk="1" hangingPunct="1">
              <a:lnSpc>
                <a:spcPct val="120000"/>
              </a:lnSpc>
              <a:spcBef>
                <a:spcPct val="0"/>
              </a:spcBef>
              <a:buFontTx/>
              <a:buAutoNum type="arabicPeriod"/>
            </a:pPr>
            <a:r>
              <a:rPr lang="en-US" sz="2400" smtClean="0"/>
              <a:t>Prestasi dan kesuksesan</a:t>
            </a:r>
          </a:p>
          <a:p>
            <a:pPr marL="609600" indent="-609600" eaLnBrk="1" hangingPunct="1">
              <a:lnSpc>
                <a:spcPct val="120000"/>
              </a:lnSpc>
              <a:spcBef>
                <a:spcPct val="0"/>
              </a:spcBef>
              <a:buFontTx/>
              <a:buAutoNum type="arabicPeriod"/>
            </a:pPr>
            <a:r>
              <a:rPr lang="en-US" sz="2400" smtClean="0"/>
              <a:t>Individualisme</a:t>
            </a:r>
          </a:p>
          <a:p>
            <a:pPr marL="609600" indent="-609600" eaLnBrk="1" hangingPunct="1">
              <a:lnSpc>
                <a:spcPct val="120000"/>
              </a:lnSpc>
              <a:spcBef>
                <a:spcPct val="0"/>
              </a:spcBef>
              <a:buFontTx/>
              <a:buAutoNum type="arabicPeriod"/>
            </a:pPr>
            <a:r>
              <a:rPr lang="en-US" sz="2400" smtClean="0"/>
              <a:t>Bekerja dan berkarya</a:t>
            </a:r>
          </a:p>
          <a:p>
            <a:pPr marL="609600" indent="-609600" eaLnBrk="1" hangingPunct="1">
              <a:lnSpc>
                <a:spcPct val="120000"/>
              </a:lnSpc>
              <a:spcBef>
                <a:spcPct val="0"/>
              </a:spcBef>
              <a:buFontTx/>
              <a:buAutoNum type="arabicPeriod"/>
            </a:pPr>
            <a:r>
              <a:rPr lang="en-US" sz="2400" smtClean="0"/>
              <a:t>Efisiensi dan kepraktisan</a:t>
            </a:r>
          </a:p>
        </p:txBody>
      </p:sp>
    </p:spTree>
    <p:extLst>
      <p:ext uri="{BB962C8B-B14F-4D97-AF65-F5344CB8AC3E}">
        <p14:creationId xmlns:p14="http://schemas.microsoft.com/office/powerpoint/2010/main" val="23960371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a:spLocks noGrp="1" noChangeArrowheads="1"/>
          </p:cNvSpPr>
          <p:nvPr>
            <p:ph type="body" idx="1"/>
          </p:nvPr>
        </p:nvSpPr>
        <p:spPr>
          <a:xfrm>
            <a:off x="457200" y="382588"/>
            <a:ext cx="8229600" cy="5903912"/>
          </a:xfrm>
        </p:spPr>
        <p:txBody>
          <a:bodyPr/>
          <a:lstStyle/>
          <a:p>
            <a:pPr marL="609600" indent="-609600" eaLnBrk="1" hangingPunct="1">
              <a:lnSpc>
                <a:spcPct val="90000"/>
              </a:lnSpc>
              <a:spcBef>
                <a:spcPct val="50000"/>
              </a:spcBef>
              <a:buFontTx/>
              <a:buNone/>
            </a:pPr>
            <a:r>
              <a:rPr lang="en-US" b="1" smtClean="0">
                <a:solidFill>
                  <a:srgbClr val="CC0000"/>
                </a:solidFill>
              </a:rPr>
              <a:t>Ikhtisar Nilai Amerika Serikat</a:t>
            </a:r>
          </a:p>
          <a:p>
            <a:pPr marL="609600" indent="-609600" eaLnBrk="1" hangingPunct="1">
              <a:lnSpc>
                <a:spcPct val="120000"/>
              </a:lnSpc>
              <a:spcBef>
                <a:spcPct val="0"/>
              </a:spcBef>
              <a:buFontTx/>
              <a:buAutoNum type="arabicPeriod" startAt="5"/>
            </a:pPr>
            <a:r>
              <a:rPr lang="en-US" sz="2400" smtClean="0"/>
              <a:t>Ilmu pengetahuan dan teknologi</a:t>
            </a:r>
          </a:p>
          <a:p>
            <a:pPr marL="609600" indent="-609600" eaLnBrk="1" hangingPunct="1">
              <a:lnSpc>
                <a:spcPct val="120000"/>
              </a:lnSpc>
              <a:spcBef>
                <a:spcPct val="0"/>
              </a:spcBef>
              <a:buFontTx/>
              <a:buAutoNum type="arabicPeriod" startAt="5"/>
            </a:pPr>
            <a:r>
              <a:rPr lang="en-US" sz="2400" smtClean="0"/>
              <a:t>Kemajuan</a:t>
            </a:r>
          </a:p>
          <a:p>
            <a:pPr marL="609600" indent="-609600" eaLnBrk="1" hangingPunct="1">
              <a:lnSpc>
                <a:spcPct val="120000"/>
              </a:lnSpc>
              <a:spcBef>
                <a:spcPct val="0"/>
              </a:spcBef>
              <a:buFontTx/>
              <a:buAutoNum type="arabicPeriod" startAt="5"/>
            </a:pPr>
            <a:r>
              <a:rPr lang="en-US" sz="2400" smtClean="0"/>
              <a:t>Kenyamanan material</a:t>
            </a:r>
          </a:p>
          <a:p>
            <a:pPr marL="609600" indent="-609600" eaLnBrk="1" hangingPunct="1">
              <a:lnSpc>
                <a:spcPct val="120000"/>
              </a:lnSpc>
              <a:spcBef>
                <a:spcPct val="0"/>
              </a:spcBef>
              <a:buFontTx/>
              <a:buAutoNum type="arabicPeriod" startAt="5"/>
            </a:pPr>
            <a:r>
              <a:rPr lang="en-US" sz="2400" smtClean="0"/>
              <a:t>Kemanusiaan</a:t>
            </a:r>
          </a:p>
          <a:p>
            <a:pPr marL="609600" indent="-609600" eaLnBrk="1" hangingPunct="1">
              <a:lnSpc>
                <a:spcPct val="120000"/>
              </a:lnSpc>
              <a:spcBef>
                <a:spcPct val="0"/>
              </a:spcBef>
              <a:buFontTx/>
              <a:buAutoNum type="arabicPeriod" startAt="5"/>
            </a:pPr>
            <a:r>
              <a:rPr lang="en-US" sz="2400" smtClean="0"/>
              <a:t>Kebebasan</a:t>
            </a:r>
          </a:p>
          <a:p>
            <a:pPr marL="609600" indent="-609600" eaLnBrk="1" hangingPunct="1">
              <a:lnSpc>
                <a:spcPct val="120000"/>
              </a:lnSpc>
              <a:spcBef>
                <a:spcPct val="0"/>
              </a:spcBef>
              <a:buFontTx/>
              <a:buAutoNum type="arabicPeriod" startAt="5"/>
            </a:pPr>
            <a:r>
              <a:rPr lang="en-US" sz="2400" smtClean="0"/>
              <a:t>Demokrasi</a:t>
            </a:r>
          </a:p>
          <a:p>
            <a:pPr marL="609600" indent="-609600" eaLnBrk="1" hangingPunct="1">
              <a:lnSpc>
                <a:spcPct val="120000"/>
              </a:lnSpc>
              <a:spcBef>
                <a:spcPct val="0"/>
              </a:spcBef>
              <a:buFontTx/>
              <a:buAutoNum type="arabicPeriod" startAt="5"/>
            </a:pPr>
            <a:r>
              <a:rPr lang="en-US" sz="2400" smtClean="0"/>
              <a:t>Kesetaraan</a:t>
            </a:r>
          </a:p>
          <a:p>
            <a:pPr marL="609600" indent="-609600" eaLnBrk="1" hangingPunct="1">
              <a:lnSpc>
                <a:spcPct val="120000"/>
              </a:lnSpc>
              <a:spcBef>
                <a:spcPct val="0"/>
              </a:spcBef>
              <a:buFontTx/>
              <a:buAutoNum type="arabicPeriod" startAt="5"/>
            </a:pPr>
            <a:r>
              <a:rPr lang="en-US" sz="2400" smtClean="0"/>
              <a:t>Rasisme dan superioritas kelompok</a:t>
            </a:r>
          </a:p>
          <a:p>
            <a:pPr marL="609600" indent="-609600" eaLnBrk="1" hangingPunct="1">
              <a:lnSpc>
                <a:spcPct val="90000"/>
              </a:lnSpc>
              <a:spcBef>
                <a:spcPct val="50000"/>
              </a:spcBef>
              <a:buFontTx/>
              <a:buNone/>
            </a:pPr>
            <a:r>
              <a:rPr lang="en-US" sz="2400" smtClean="0"/>
              <a:t>Penulis menambahkannya dengan:</a:t>
            </a:r>
          </a:p>
          <a:p>
            <a:pPr marL="609600" indent="-609600" eaLnBrk="1" hangingPunct="1">
              <a:lnSpc>
                <a:spcPct val="120000"/>
              </a:lnSpc>
              <a:spcBef>
                <a:spcPct val="0"/>
              </a:spcBef>
              <a:buFontTx/>
              <a:buAutoNum type="arabicPeriod" startAt="13"/>
            </a:pPr>
            <a:r>
              <a:rPr lang="en-US" sz="2400" smtClean="0"/>
              <a:t>Pendidikan</a:t>
            </a:r>
          </a:p>
          <a:p>
            <a:pPr marL="609600" indent="-609600" eaLnBrk="1" hangingPunct="1">
              <a:lnSpc>
                <a:spcPct val="120000"/>
              </a:lnSpc>
              <a:spcBef>
                <a:spcPct val="0"/>
              </a:spcBef>
              <a:buFontTx/>
              <a:buAutoNum type="arabicPeriod" startAt="13"/>
            </a:pPr>
            <a:r>
              <a:rPr lang="en-US" sz="2400" smtClean="0"/>
              <a:t>Keberagaman</a:t>
            </a:r>
          </a:p>
          <a:p>
            <a:pPr marL="609600" indent="-609600" eaLnBrk="1" hangingPunct="1">
              <a:lnSpc>
                <a:spcPct val="120000"/>
              </a:lnSpc>
              <a:spcBef>
                <a:spcPct val="0"/>
              </a:spcBef>
              <a:buFontTx/>
              <a:buAutoNum type="arabicPeriod" startAt="13"/>
            </a:pPr>
            <a:r>
              <a:rPr lang="en-US" sz="2400" smtClean="0"/>
              <a:t>Cinta romantis</a:t>
            </a:r>
          </a:p>
        </p:txBody>
      </p:sp>
    </p:spTree>
    <p:extLst>
      <p:ext uri="{BB962C8B-B14F-4D97-AF65-F5344CB8AC3E}">
        <p14:creationId xmlns:p14="http://schemas.microsoft.com/office/powerpoint/2010/main" val="1748317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spcBef>
                <a:spcPct val="50000"/>
              </a:spcBef>
            </a:pPr>
            <a:r>
              <a:rPr lang="en-US" b="1" smtClean="0">
                <a:solidFill>
                  <a:srgbClr val="000066"/>
                </a:solidFill>
              </a:rPr>
              <a:t>APAKAH KEBUDAYAAN ITU?</a:t>
            </a:r>
          </a:p>
        </p:txBody>
      </p:sp>
      <p:sp>
        <p:nvSpPr>
          <p:cNvPr id="54275" name="Rectangle 3"/>
          <p:cNvSpPr>
            <a:spLocks noGrp="1" noChangeArrowheads="1"/>
          </p:cNvSpPr>
          <p:nvPr>
            <p:ph type="body" idx="1"/>
          </p:nvPr>
        </p:nvSpPr>
        <p:spPr>
          <a:xfrm>
            <a:off x="457200" y="1600200"/>
            <a:ext cx="8229600" cy="5257800"/>
          </a:xfrm>
        </p:spPr>
        <p:txBody>
          <a:bodyPr/>
          <a:lstStyle/>
          <a:p>
            <a:pPr eaLnBrk="1" hangingPunct="1">
              <a:spcBef>
                <a:spcPct val="50000"/>
              </a:spcBef>
              <a:buFontTx/>
              <a:buNone/>
            </a:pPr>
            <a:r>
              <a:rPr lang="en-US" sz="2400" b="1" smtClean="0"/>
              <a:t>Kebudayaan </a:t>
            </a:r>
            <a:r>
              <a:rPr lang="en-US" sz="2400" smtClean="0"/>
              <a:t>adalah bahasa, kepercayaan, niali, norma, perilaku, dan bahkan objek material yang diwariskan dari satu generasi ke generasi berikutnya.</a:t>
            </a:r>
          </a:p>
          <a:p>
            <a:pPr eaLnBrk="1" hangingPunct="1">
              <a:spcBef>
                <a:spcPct val="50000"/>
              </a:spcBef>
              <a:buFontTx/>
              <a:buNone/>
            </a:pPr>
            <a:r>
              <a:rPr lang="en-US" sz="2400" smtClean="0"/>
              <a:t>Dua macam kebudayaan:</a:t>
            </a:r>
          </a:p>
          <a:p>
            <a:pPr eaLnBrk="1" hangingPunct="1">
              <a:spcBef>
                <a:spcPct val="50000"/>
              </a:spcBef>
              <a:buFontTx/>
              <a:buChar char="-"/>
            </a:pPr>
            <a:r>
              <a:rPr lang="en-US" sz="2400" b="1" smtClean="0"/>
              <a:t>Kebudayaan material</a:t>
            </a:r>
            <a:r>
              <a:rPr lang="en-US" sz="2400" smtClean="0"/>
              <a:t>: hal-hal seperti perhiasan, kesenian, bangunan, senjata, mesin, dan bahkan alat makan serta tata rambut.</a:t>
            </a:r>
          </a:p>
          <a:p>
            <a:pPr eaLnBrk="1" hangingPunct="1">
              <a:spcBef>
                <a:spcPct val="50000"/>
              </a:spcBef>
              <a:buFontTx/>
              <a:buChar char="-"/>
            </a:pPr>
            <a:r>
              <a:rPr lang="en-US" sz="2400" b="1" smtClean="0"/>
              <a:t>Kebudayaan non-material </a:t>
            </a:r>
            <a:r>
              <a:rPr lang="en-US" sz="2400" smtClean="0"/>
              <a:t>yaitu cara berpikir (kepercayaan, nilai, dan asumsinya yang lain mengenai dunia) dan cara bertindak (pola perilakunya yang umum, termasuk bahasa, gerak-isyarat, dan bentuk interaksi lain.</a:t>
            </a:r>
            <a:endParaRPr lang="en-US" sz="2400" b="1" smtClean="0"/>
          </a:p>
        </p:txBody>
      </p:sp>
    </p:spTree>
    <p:extLst>
      <p:ext uri="{BB962C8B-B14F-4D97-AF65-F5344CB8AC3E}">
        <p14:creationId xmlns:p14="http://schemas.microsoft.com/office/powerpoint/2010/main" val="1335951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1"/>
          </p:nvPr>
        </p:nvSpPr>
        <p:spPr>
          <a:xfrm>
            <a:off x="457200" y="336550"/>
            <a:ext cx="8229600" cy="5878513"/>
          </a:xfrm>
        </p:spPr>
        <p:txBody>
          <a:bodyPr/>
          <a:lstStyle/>
          <a:p>
            <a:pPr marL="609600" indent="-609600" eaLnBrk="1" hangingPunct="1">
              <a:spcBef>
                <a:spcPts val="600"/>
              </a:spcBef>
              <a:buFontTx/>
              <a:buNone/>
              <a:defRPr/>
            </a:pPr>
            <a:r>
              <a:rPr lang="en-US" b="1" dirty="0" err="1" smtClean="0">
                <a:solidFill>
                  <a:srgbClr val="CC0000"/>
                </a:solidFill>
              </a:rPr>
              <a:t>Himpunan</a:t>
            </a:r>
            <a:r>
              <a:rPr lang="en-US" b="1" dirty="0" smtClean="0">
                <a:solidFill>
                  <a:srgbClr val="CC0000"/>
                </a:solidFill>
              </a:rPr>
              <a:t> </a:t>
            </a:r>
            <a:r>
              <a:rPr lang="en-US" b="1" dirty="0" err="1" smtClean="0">
                <a:solidFill>
                  <a:srgbClr val="CC0000"/>
                </a:solidFill>
              </a:rPr>
              <a:t>Nilai</a:t>
            </a:r>
            <a:endParaRPr lang="en-US" b="1" dirty="0" smtClean="0">
              <a:solidFill>
                <a:srgbClr val="CC0000"/>
              </a:solidFill>
            </a:endParaRPr>
          </a:p>
          <a:p>
            <a:pPr marL="609600" indent="-609600" eaLnBrk="1" hangingPunct="1">
              <a:spcBef>
                <a:spcPts val="600"/>
              </a:spcBef>
              <a:buFontTx/>
              <a:buNone/>
              <a:defRPr/>
            </a:pPr>
            <a:r>
              <a:rPr lang="en-US" sz="2400" dirty="0" err="1" smtClean="0"/>
              <a:t>Nilai-nilai</a:t>
            </a:r>
            <a:r>
              <a:rPr lang="en-US" sz="2400" dirty="0" smtClean="0"/>
              <a:t> </a:t>
            </a:r>
            <a:r>
              <a:rPr lang="en-US" sz="2400" dirty="0" err="1" smtClean="0"/>
              <a:t>bukanlah</a:t>
            </a:r>
            <a:r>
              <a:rPr lang="en-US" sz="2400" dirty="0" smtClean="0"/>
              <a:t> </a:t>
            </a:r>
            <a:r>
              <a:rPr lang="en-US" sz="2400" dirty="0" err="1" smtClean="0"/>
              <a:t>satuan-satuan</a:t>
            </a:r>
            <a:r>
              <a:rPr lang="en-US" sz="2400" dirty="0" smtClean="0"/>
              <a:t> yang </a:t>
            </a:r>
            <a:r>
              <a:rPr lang="en-US" sz="2400" dirty="0" err="1" smtClean="0"/>
              <a:t>terpisah</a:t>
            </a:r>
            <a:r>
              <a:rPr lang="en-US" sz="2400" dirty="0" smtClean="0"/>
              <a:t> </a:t>
            </a:r>
            <a:r>
              <a:rPr lang="en-US" sz="2400" dirty="0" err="1" smtClean="0"/>
              <a:t>sama</a:t>
            </a:r>
            <a:r>
              <a:rPr lang="en-US" sz="2400" dirty="0" smtClean="0"/>
              <a:t> lain</a:t>
            </a:r>
          </a:p>
          <a:p>
            <a:pPr marL="609600" indent="-609600" eaLnBrk="1" hangingPunct="1">
              <a:spcBef>
                <a:spcPts val="600"/>
              </a:spcBef>
              <a:buFontTx/>
              <a:buNone/>
              <a:defRPr/>
            </a:pPr>
            <a:r>
              <a:rPr lang="en-US" sz="2400" b="1" dirty="0" err="1" smtClean="0"/>
              <a:t>Himpunan</a:t>
            </a:r>
            <a:r>
              <a:rPr lang="en-US" sz="2400" b="1" dirty="0" smtClean="0"/>
              <a:t> </a:t>
            </a:r>
            <a:r>
              <a:rPr lang="en-US" sz="2400" b="1" dirty="0" err="1" smtClean="0"/>
              <a:t>nilai</a:t>
            </a:r>
            <a:r>
              <a:rPr lang="en-US" sz="2400" b="1" dirty="0" smtClean="0"/>
              <a:t> </a:t>
            </a:r>
            <a:r>
              <a:rPr lang="en-US" sz="2400" dirty="0" err="1" smtClean="0"/>
              <a:t>adalah</a:t>
            </a:r>
            <a:r>
              <a:rPr lang="en-US" sz="2400" dirty="0" smtClean="0"/>
              <a:t> </a:t>
            </a:r>
            <a:r>
              <a:rPr lang="en-US" sz="2400" dirty="0" err="1" smtClean="0"/>
              <a:t>beberapa</a:t>
            </a:r>
            <a:r>
              <a:rPr lang="en-US" sz="2400" dirty="0" smtClean="0"/>
              <a:t> </a:t>
            </a:r>
            <a:r>
              <a:rPr lang="en-US" sz="2400" dirty="0" err="1" smtClean="0"/>
              <a:t>nilai</a:t>
            </a:r>
            <a:r>
              <a:rPr lang="en-US" sz="2400" dirty="0" smtClean="0"/>
              <a:t> </a:t>
            </a:r>
            <a:r>
              <a:rPr lang="en-US" sz="2400" dirty="0" err="1" smtClean="0"/>
              <a:t>berhimpun</a:t>
            </a:r>
            <a:r>
              <a:rPr lang="en-US" sz="2400" dirty="0" smtClean="0"/>
              <a:t> </a:t>
            </a:r>
            <a:r>
              <a:rPr lang="en-US" sz="2400" dirty="0" err="1" smtClean="0"/>
              <a:t>bersama-sama</a:t>
            </a:r>
            <a:r>
              <a:rPr lang="en-US" sz="2400" dirty="0" smtClean="0"/>
              <a:t> </a:t>
            </a:r>
            <a:r>
              <a:rPr lang="en-US" sz="2400" dirty="0" err="1" smtClean="0"/>
              <a:t>membentuk</a:t>
            </a:r>
            <a:r>
              <a:rPr lang="en-US" sz="2400" dirty="0" smtClean="0"/>
              <a:t> </a:t>
            </a:r>
            <a:r>
              <a:rPr lang="en-US" sz="2400" dirty="0" err="1" smtClean="0"/>
              <a:t>satu</a:t>
            </a:r>
            <a:r>
              <a:rPr lang="en-US" sz="2400" dirty="0" smtClean="0"/>
              <a:t> </a:t>
            </a:r>
            <a:r>
              <a:rPr lang="en-US" sz="2400" dirty="0" err="1" smtClean="0"/>
              <a:t>kesatuan</a:t>
            </a:r>
            <a:r>
              <a:rPr lang="en-US" sz="2400" dirty="0" smtClean="0"/>
              <a:t> yang </a:t>
            </a:r>
            <a:r>
              <a:rPr lang="en-US" sz="2400" dirty="0" err="1" smtClean="0"/>
              <a:t>lebih</a:t>
            </a:r>
            <a:r>
              <a:rPr lang="en-US" sz="2400" dirty="0" smtClean="0"/>
              <a:t> </a:t>
            </a:r>
            <a:r>
              <a:rPr lang="en-US" sz="2400" dirty="0" err="1" smtClean="0"/>
              <a:t>besar</a:t>
            </a:r>
            <a:r>
              <a:rPr lang="en-US" sz="2400" dirty="0" smtClean="0"/>
              <a:t>.</a:t>
            </a:r>
            <a:endParaRPr lang="id-ID" sz="2400" dirty="0" smtClean="0"/>
          </a:p>
          <a:p>
            <a:pPr eaLnBrk="1" hangingPunct="1">
              <a:spcBef>
                <a:spcPts val="600"/>
              </a:spcBef>
              <a:buFontTx/>
              <a:buNone/>
              <a:defRPr/>
            </a:pPr>
            <a:r>
              <a:rPr lang="en-US" b="1" dirty="0" err="1" smtClean="0">
                <a:solidFill>
                  <a:srgbClr val="CC0000"/>
                </a:solidFill>
              </a:rPr>
              <a:t>Kontradiksi</a:t>
            </a:r>
            <a:r>
              <a:rPr lang="en-US" b="1" dirty="0" smtClean="0">
                <a:solidFill>
                  <a:srgbClr val="CC0000"/>
                </a:solidFill>
              </a:rPr>
              <a:t> </a:t>
            </a:r>
            <a:r>
              <a:rPr lang="en-US" b="1" dirty="0" err="1" smtClean="0">
                <a:solidFill>
                  <a:srgbClr val="CC0000"/>
                </a:solidFill>
              </a:rPr>
              <a:t>Nilai</a:t>
            </a:r>
            <a:r>
              <a:rPr lang="en-US" b="1" dirty="0" smtClean="0">
                <a:solidFill>
                  <a:srgbClr val="CC0000"/>
                </a:solidFill>
              </a:rPr>
              <a:t> </a:t>
            </a:r>
            <a:r>
              <a:rPr lang="en-US" b="1" dirty="0" err="1" smtClean="0">
                <a:solidFill>
                  <a:srgbClr val="CC0000"/>
                </a:solidFill>
              </a:rPr>
              <a:t>dan</a:t>
            </a:r>
            <a:r>
              <a:rPr lang="en-US" b="1" dirty="0" smtClean="0">
                <a:solidFill>
                  <a:srgbClr val="CC0000"/>
                </a:solidFill>
              </a:rPr>
              <a:t> </a:t>
            </a:r>
            <a:r>
              <a:rPr lang="en-US" b="1" dirty="0" err="1" smtClean="0">
                <a:solidFill>
                  <a:srgbClr val="CC0000"/>
                </a:solidFill>
              </a:rPr>
              <a:t>Perubahan</a:t>
            </a:r>
            <a:r>
              <a:rPr lang="en-US" b="1" dirty="0" smtClean="0">
                <a:solidFill>
                  <a:srgbClr val="CC0000"/>
                </a:solidFill>
              </a:rPr>
              <a:t> </a:t>
            </a:r>
            <a:r>
              <a:rPr lang="en-US" b="1" dirty="0" err="1" smtClean="0">
                <a:solidFill>
                  <a:srgbClr val="CC0000"/>
                </a:solidFill>
              </a:rPr>
              <a:t>Sosial</a:t>
            </a:r>
            <a:endParaRPr lang="en-US" b="1" dirty="0" smtClean="0">
              <a:solidFill>
                <a:srgbClr val="CC0000"/>
              </a:solidFill>
            </a:endParaRPr>
          </a:p>
          <a:p>
            <a:pPr eaLnBrk="1" hangingPunct="1">
              <a:spcBef>
                <a:spcPts val="600"/>
              </a:spcBef>
              <a:buFontTx/>
              <a:buNone/>
              <a:defRPr/>
            </a:pPr>
            <a:r>
              <a:rPr lang="en-US" sz="2400" dirty="0" err="1" smtClean="0"/>
              <a:t>Tidak</a:t>
            </a:r>
            <a:r>
              <a:rPr lang="en-US" sz="2400" dirty="0" smtClean="0"/>
              <a:t> </a:t>
            </a:r>
            <a:r>
              <a:rPr lang="en-US" sz="2400" dirty="0" err="1" smtClean="0"/>
              <a:t>semua</a:t>
            </a:r>
            <a:r>
              <a:rPr lang="en-US" sz="2400" dirty="0" smtClean="0"/>
              <a:t> </a:t>
            </a:r>
            <a:r>
              <a:rPr lang="en-US" sz="2400" dirty="0" err="1" smtClean="0"/>
              <a:t>nilai</a:t>
            </a:r>
            <a:r>
              <a:rPr lang="en-US" sz="2400" dirty="0" smtClean="0"/>
              <a:t> </a:t>
            </a:r>
            <a:r>
              <a:rPr lang="en-US" sz="2400" dirty="0" err="1" smtClean="0"/>
              <a:t>tertata</a:t>
            </a:r>
            <a:r>
              <a:rPr lang="en-US" sz="2400" dirty="0" smtClean="0"/>
              <a:t> </a:t>
            </a:r>
            <a:r>
              <a:rPr lang="en-US" sz="2400" dirty="0" err="1" smtClean="0"/>
              <a:t>dalam</a:t>
            </a:r>
            <a:r>
              <a:rPr lang="en-US" sz="2400" dirty="0" smtClean="0"/>
              <a:t> </a:t>
            </a:r>
            <a:r>
              <a:rPr lang="en-US" sz="2400" dirty="0" err="1" smtClean="0"/>
              <a:t>paket-paket</a:t>
            </a:r>
            <a:r>
              <a:rPr lang="en-US" sz="2400" dirty="0" smtClean="0"/>
              <a:t> yang </a:t>
            </a:r>
            <a:r>
              <a:rPr lang="en-US" sz="2400" dirty="0" err="1" smtClean="0"/>
              <a:t>terintegrasi</a:t>
            </a:r>
            <a:r>
              <a:rPr lang="en-US" sz="2400" dirty="0" smtClean="0"/>
              <a:t> </a:t>
            </a:r>
            <a:r>
              <a:rPr lang="en-US" sz="2400" dirty="0" err="1" smtClean="0"/>
              <a:t>secara</a:t>
            </a:r>
            <a:r>
              <a:rPr lang="en-US" sz="2400" dirty="0" smtClean="0"/>
              <a:t> </a:t>
            </a:r>
            <a:r>
              <a:rPr lang="en-US" sz="2400" dirty="0" err="1" smtClean="0"/>
              <a:t>rapi</a:t>
            </a:r>
            <a:r>
              <a:rPr lang="en-US" sz="2400" dirty="0" smtClean="0"/>
              <a:t>.</a:t>
            </a:r>
          </a:p>
          <a:p>
            <a:pPr eaLnBrk="1" hangingPunct="1">
              <a:spcBef>
                <a:spcPts val="600"/>
              </a:spcBef>
              <a:buFontTx/>
              <a:buNone/>
              <a:defRPr/>
            </a:pPr>
            <a:r>
              <a:rPr lang="en-US" sz="2400" dirty="0" err="1" smtClean="0"/>
              <a:t>Nilai</a:t>
            </a:r>
            <a:r>
              <a:rPr lang="en-US" sz="2400" dirty="0" smtClean="0"/>
              <a:t> </a:t>
            </a:r>
            <a:r>
              <a:rPr lang="en-US" sz="2400" dirty="0" err="1" smtClean="0"/>
              <a:t>keunggulan</a:t>
            </a:r>
            <a:r>
              <a:rPr lang="en-US" sz="2400" dirty="0" smtClean="0"/>
              <a:t> </a:t>
            </a:r>
            <a:r>
              <a:rPr lang="en-US" sz="2400" dirty="0" err="1" smtClean="0"/>
              <a:t>kelompok</a:t>
            </a:r>
            <a:r>
              <a:rPr lang="en-US" sz="2400" dirty="0" smtClean="0"/>
              <a:t> </a:t>
            </a:r>
            <a:r>
              <a:rPr lang="en-US" sz="2400" dirty="0" err="1" smtClean="0"/>
              <a:t>dapat</a:t>
            </a:r>
            <a:r>
              <a:rPr lang="en-US" sz="2400" dirty="0" smtClean="0"/>
              <a:t> </a:t>
            </a:r>
            <a:r>
              <a:rPr lang="en-US" sz="2400" dirty="0" err="1" smtClean="0"/>
              <a:t>berkontradiksi</a:t>
            </a:r>
            <a:r>
              <a:rPr lang="en-US" sz="2400" dirty="0" smtClean="0"/>
              <a:t> </a:t>
            </a:r>
            <a:r>
              <a:rPr lang="en-US" sz="2400" dirty="0" err="1" smtClean="0"/>
              <a:t>dengan</a:t>
            </a:r>
            <a:r>
              <a:rPr lang="en-US" sz="2400" dirty="0" smtClean="0"/>
              <a:t> </a:t>
            </a:r>
            <a:r>
              <a:rPr lang="en-US" sz="2400" dirty="0" err="1" smtClean="0"/>
              <a:t>kebebasan</a:t>
            </a:r>
            <a:r>
              <a:rPr lang="en-US" sz="2400" dirty="0" smtClean="0"/>
              <a:t>, </a:t>
            </a:r>
            <a:r>
              <a:rPr lang="en-US" sz="2400" dirty="0" err="1" smtClean="0"/>
              <a:t>demokrasi</a:t>
            </a:r>
            <a:r>
              <a:rPr lang="en-US" sz="2400" dirty="0" smtClean="0"/>
              <a:t>, </a:t>
            </a:r>
            <a:r>
              <a:rPr lang="en-US" sz="2400" dirty="0" err="1" smtClean="0"/>
              <a:t>dan</a:t>
            </a:r>
            <a:r>
              <a:rPr lang="en-US" sz="2400" dirty="0" smtClean="0"/>
              <a:t> </a:t>
            </a:r>
            <a:r>
              <a:rPr lang="en-US" sz="2400" dirty="0" err="1" smtClean="0"/>
              <a:t>kesetaraan</a:t>
            </a:r>
            <a:r>
              <a:rPr lang="en-US" sz="2400" dirty="0" smtClean="0"/>
              <a:t>, </a:t>
            </a:r>
            <a:r>
              <a:rPr lang="en-US" sz="2400" dirty="0" err="1" smtClean="0"/>
              <a:t>sehingga</a:t>
            </a:r>
            <a:r>
              <a:rPr lang="en-US" sz="2400" dirty="0" smtClean="0"/>
              <a:t> </a:t>
            </a:r>
            <a:r>
              <a:rPr lang="en-US" sz="2400" dirty="0" err="1" smtClean="0"/>
              <a:t>membentuk</a:t>
            </a:r>
            <a:r>
              <a:rPr lang="en-US" sz="2400" dirty="0" smtClean="0"/>
              <a:t> </a:t>
            </a:r>
            <a:r>
              <a:rPr lang="en-US" sz="2400" dirty="0" err="1" smtClean="0"/>
              <a:t>suatu</a:t>
            </a:r>
            <a:r>
              <a:rPr lang="en-US" sz="2400" dirty="0" smtClean="0"/>
              <a:t> </a:t>
            </a:r>
            <a:r>
              <a:rPr lang="en-US" sz="2400" b="1" dirty="0" err="1" smtClean="0"/>
              <a:t>kontradiksi</a:t>
            </a:r>
            <a:r>
              <a:rPr lang="en-US" sz="2400" b="1" dirty="0" smtClean="0"/>
              <a:t> </a:t>
            </a:r>
            <a:r>
              <a:rPr lang="en-US" sz="2400" b="1" dirty="0" err="1" smtClean="0"/>
              <a:t>nilai</a:t>
            </a:r>
            <a:r>
              <a:rPr lang="en-US" sz="2400" dirty="0" smtClean="0"/>
              <a:t>.</a:t>
            </a:r>
          </a:p>
          <a:p>
            <a:pPr eaLnBrk="1" hangingPunct="1">
              <a:spcBef>
                <a:spcPts val="600"/>
              </a:spcBef>
              <a:buFontTx/>
              <a:buNone/>
              <a:defRPr/>
            </a:pPr>
            <a:r>
              <a:rPr lang="en-US" sz="2400" dirty="0" err="1" smtClean="0"/>
              <a:t>Namun</a:t>
            </a:r>
            <a:r>
              <a:rPr lang="en-US" sz="2400" dirty="0" smtClean="0"/>
              <a:t> </a:t>
            </a:r>
            <a:r>
              <a:rPr lang="en-US" sz="2400" dirty="0" err="1" smtClean="0"/>
              <a:t>pada</a:t>
            </a:r>
            <a:r>
              <a:rPr lang="en-US" sz="2400" dirty="0" smtClean="0"/>
              <a:t> </a:t>
            </a:r>
            <a:r>
              <a:rPr lang="en-US" sz="2400" dirty="0" err="1" smtClean="0"/>
              <a:t>titik-titik</a:t>
            </a:r>
            <a:r>
              <a:rPr lang="en-US" sz="2400" dirty="0" smtClean="0"/>
              <a:t> </a:t>
            </a:r>
            <a:r>
              <a:rPr lang="en-US" sz="2400" dirty="0" err="1" smtClean="0"/>
              <a:t>kontradiksi</a:t>
            </a:r>
            <a:r>
              <a:rPr lang="en-US" sz="2400" dirty="0" smtClean="0"/>
              <a:t> </a:t>
            </a:r>
            <a:r>
              <a:rPr lang="en-US" sz="2400" dirty="0" err="1" smtClean="0"/>
              <a:t>nilai</a:t>
            </a:r>
            <a:r>
              <a:rPr lang="en-US" sz="2400" dirty="0" smtClean="0"/>
              <a:t> </a:t>
            </a:r>
            <a:r>
              <a:rPr lang="en-US" sz="2400" dirty="0" err="1" smtClean="0"/>
              <a:t>inilah</a:t>
            </a:r>
            <a:r>
              <a:rPr lang="en-US" sz="2400" dirty="0" smtClean="0"/>
              <a:t> </a:t>
            </a:r>
            <a:r>
              <a:rPr lang="en-US" sz="2400" dirty="0" err="1" smtClean="0"/>
              <a:t>orang</a:t>
            </a:r>
            <a:r>
              <a:rPr lang="en-US" sz="2400" dirty="0" smtClean="0"/>
              <a:t> </a:t>
            </a:r>
            <a:r>
              <a:rPr lang="en-US" sz="2400" dirty="0" err="1" smtClean="0"/>
              <a:t>dapat</a:t>
            </a:r>
            <a:r>
              <a:rPr lang="en-US" sz="2400" dirty="0" smtClean="0"/>
              <a:t> </a:t>
            </a:r>
            <a:r>
              <a:rPr lang="en-US" sz="2400" dirty="0" err="1" smtClean="0"/>
              <a:t>melihat</a:t>
            </a:r>
            <a:r>
              <a:rPr lang="en-US" sz="2400" dirty="0" smtClean="0"/>
              <a:t> </a:t>
            </a:r>
            <a:r>
              <a:rPr lang="en-US" sz="2400" dirty="0" err="1" smtClean="0"/>
              <a:t>suatu</a:t>
            </a:r>
            <a:r>
              <a:rPr lang="en-US" sz="2400" dirty="0" smtClean="0"/>
              <a:t> </a:t>
            </a:r>
            <a:r>
              <a:rPr lang="en-US" sz="2400" dirty="0" err="1" smtClean="0"/>
              <a:t>dorongan</a:t>
            </a:r>
            <a:r>
              <a:rPr lang="en-US" sz="2400" dirty="0" smtClean="0"/>
              <a:t> </a:t>
            </a:r>
            <a:r>
              <a:rPr lang="en-US" sz="2400" dirty="0" err="1" smtClean="0"/>
              <a:t>utama</a:t>
            </a:r>
            <a:r>
              <a:rPr lang="en-US" sz="2400" dirty="0" smtClean="0"/>
              <a:t> </a:t>
            </a:r>
            <a:r>
              <a:rPr lang="en-US" sz="2400" dirty="0" err="1" smtClean="0"/>
              <a:t>ke</a:t>
            </a:r>
            <a:r>
              <a:rPr lang="en-US" sz="2400" dirty="0" smtClean="0"/>
              <a:t> </a:t>
            </a:r>
            <a:r>
              <a:rPr lang="en-US" sz="2400" dirty="0" err="1" smtClean="0"/>
              <a:t>arah</a:t>
            </a:r>
            <a:r>
              <a:rPr lang="en-US" sz="2400" dirty="0" smtClean="0"/>
              <a:t> </a:t>
            </a:r>
            <a:r>
              <a:rPr lang="en-US" sz="2400" dirty="0" err="1" smtClean="0"/>
              <a:t>perubahan</a:t>
            </a:r>
            <a:r>
              <a:rPr lang="en-US" sz="2400" dirty="0" smtClean="0"/>
              <a:t> </a:t>
            </a:r>
            <a:r>
              <a:rPr lang="en-US" sz="2400" dirty="0" err="1" smtClean="0"/>
              <a:t>sosial</a:t>
            </a:r>
            <a:r>
              <a:rPr lang="en-US" sz="2400" dirty="0" smtClean="0"/>
              <a:t> </a:t>
            </a:r>
            <a:r>
              <a:rPr lang="en-US" sz="2400" dirty="0" err="1" smtClean="0"/>
              <a:t>dalam</a:t>
            </a:r>
            <a:r>
              <a:rPr lang="en-US" sz="2400" dirty="0" smtClean="0"/>
              <a:t> </a:t>
            </a:r>
            <a:r>
              <a:rPr lang="en-US" sz="2400" dirty="0" err="1" smtClean="0"/>
              <a:t>masyarakat</a:t>
            </a:r>
            <a:r>
              <a:rPr lang="en-US" sz="2400" dirty="0" smtClean="0"/>
              <a:t>.</a:t>
            </a:r>
          </a:p>
        </p:txBody>
      </p:sp>
    </p:spTree>
    <p:extLst>
      <p:ext uri="{BB962C8B-B14F-4D97-AF65-F5344CB8AC3E}">
        <p14:creationId xmlns:p14="http://schemas.microsoft.com/office/powerpoint/2010/main" val="4043816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3"/>
          <p:cNvSpPr>
            <a:spLocks noGrp="1" noChangeArrowheads="1"/>
          </p:cNvSpPr>
          <p:nvPr>
            <p:ph type="body" idx="1"/>
          </p:nvPr>
        </p:nvSpPr>
        <p:spPr>
          <a:xfrm>
            <a:off x="457200" y="404813"/>
            <a:ext cx="8229600" cy="5976937"/>
          </a:xfrm>
        </p:spPr>
        <p:txBody>
          <a:bodyPr/>
          <a:lstStyle/>
          <a:p>
            <a:pPr marL="361950" indent="-361950" eaLnBrk="1" hangingPunct="1">
              <a:spcBef>
                <a:spcPct val="50000"/>
              </a:spcBef>
              <a:buFontTx/>
              <a:buNone/>
            </a:pPr>
            <a:r>
              <a:rPr lang="en-US" b="1" smtClean="0">
                <a:solidFill>
                  <a:srgbClr val="CC0000"/>
                </a:solidFill>
              </a:rPr>
              <a:t>Nilai yang Muncul</a:t>
            </a:r>
          </a:p>
          <a:p>
            <a:pPr marL="361950" indent="-361950" eaLnBrk="1" hangingPunct="1">
              <a:spcBef>
                <a:spcPct val="50000"/>
              </a:spcBef>
              <a:buFontTx/>
              <a:buNone/>
            </a:pPr>
            <a:r>
              <a:rPr lang="en-US" sz="2400" smtClean="0"/>
              <a:t>Himpunan dari nilai inti yang muncul di Amerika Serikat:</a:t>
            </a:r>
          </a:p>
          <a:p>
            <a:pPr marL="361950" indent="-361950" eaLnBrk="1" hangingPunct="1">
              <a:spcBef>
                <a:spcPct val="0"/>
              </a:spcBef>
              <a:buFontTx/>
              <a:buAutoNum type="arabicPeriod"/>
            </a:pPr>
            <a:r>
              <a:rPr lang="en-US" sz="2400" smtClean="0"/>
              <a:t>Waktu senggang</a:t>
            </a:r>
          </a:p>
          <a:p>
            <a:pPr marL="361950" indent="-361950" eaLnBrk="1" hangingPunct="1">
              <a:spcBef>
                <a:spcPct val="0"/>
              </a:spcBef>
              <a:buFontTx/>
              <a:buAutoNum type="arabicPeriod"/>
            </a:pPr>
            <a:r>
              <a:rPr lang="en-US" sz="2400" smtClean="0"/>
              <a:t>Pemenuhan diri</a:t>
            </a:r>
          </a:p>
          <a:p>
            <a:pPr marL="361950" indent="-361950" eaLnBrk="1" hangingPunct="1">
              <a:spcBef>
                <a:spcPct val="0"/>
              </a:spcBef>
              <a:buFontTx/>
              <a:buAutoNum type="arabicPeriod"/>
            </a:pPr>
            <a:r>
              <a:rPr lang="en-US" sz="2400" smtClean="0"/>
              <a:t>Kebugaran fisik</a:t>
            </a:r>
          </a:p>
          <a:p>
            <a:pPr marL="361950" indent="-361950" eaLnBrk="1" hangingPunct="1">
              <a:spcBef>
                <a:spcPct val="0"/>
              </a:spcBef>
              <a:buFontTx/>
              <a:buAutoNum type="arabicPeriod"/>
            </a:pPr>
            <a:r>
              <a:rPr lang="en-US" sz="2400" smtClean="0"/>
              <a:t>Kebeliaan</a:t>
            </a:r>
          </a:p>
          <a:p>
            <a:pPr marL="361950" indent="-361950" eaLnBrk="1" hangingPunct="1">
              <a:spcBef>
                <a:spcPct val="0"/>
              </a:spcBef>
              <a:buFontTx/>
              <a:buAutoNum type="arabicPeriod"/>
            </a:pPr>
            <a:r>
              <a:rPr lang="en-US" sz="2400" smtClean="0"/>
              <a:t>Kepedulian pada lingkungan</a:t>
            </a:r>
          </a:p>
          <a:p>
            <a:pPr marL="361950" indent="-361950" eaLnBrk="1" hangingPunct="1">
              <a:spcBef>
                <a:spcPct val="50000"/>
              </a:spcBef>
              <a:buFontTx/>
              <a:buNone/>
            </a:pPr>
            <a:r>
              <a:rPr lang="en-US" b="1" smtClean="0">
                <a:solidFill>
                  <a:srgbClr val="CC0000"/>
                </a:solidFill>
              </a:rPr>
              <a:t>Perang Kebudayaan</a:t>
            </a:r>
          </a:p>
          <a:p>
            <a:pPr marL="361950" indent="-361950" eaLnBrk="1" hangingPunct="1">
              <a:spcBef>
                <a:spcPct val="50000"/>
              </a:spcBef>
              <a:buFontTx/>
              <a:buNone/>
            </a:pPr>
            <a:r>
              <a:rPr lang="en-US" sz="2400" smtClean="0"/>
              <a:t>Perubahan nilai inti sangat ditentang oleh mereka yang sangat menghargainya. Mereka memandang perubahan sebagai ancaman terhadap cara hidup mereka, dan pengabaian terhadap masa kini dan masa depan mereka.</a:t>
            </a:r>
          </a:p>
        </p:txBody>
      </p:sp>
    </p:spTree>
    <p:extLst>
      <p:ext uri="{BB962C8B-B14F-4D97-AF65-F5344CB8AC3E}">
        <p14:creationId xmlns:p14="http://schemas.microsoft.com/office/powerpoint/2010/main" val="3387382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3" descr="Scan1001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512888"/>
            <a:ext cx="5067300" cy="37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Box 4"/>
          <p:cNvSpPr txBox="1">
            <a:spLocks noChangeArrowheads="1"/>
          </p:cNvSpPr>
          <p:nvPr/>
        </p:nvSpPr>
        <p:spPr bwMode="auto">
          <a:xfrm>
            <a:off x="5715000" y="1603375"/>
            <a:ext cx="3071813"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sz="1400" i="1"/>
              <a:t>Nilai, baik yang dianut individu maupun yang mewakili suatu bangsa atau rakyat, dapat mengalami pergeseran yang besar. Banyak di antara kita sukar memahami kebanggaan orang Amerika awal dengan menebang pohon yang  berusia ribuan tahun yang sekarang kita anggap sebagai bagian dari warisan bangsa dan dunia. Tetapi ini merupakan suatu pernyataan nilai, yang mewakili pandangan masa kini. Kebanggaan yang dinyatakan pada wajah penebang pohon ini mewakili seperangkat nilai yang sama sekali berbeda di masa lalu.</a:t>
            </a:r>
          </a:p>
        </p:txBody>
      </p:sp>
    </p:spTree>
    <p:extLst>
      <p:ext uri="{BB962C8B-B14F-4D97-AF65-F5344CB8AC3E}">
        <p14:creationId xmlns:p14="http://schemas.microsoft.com/office/powerpoint/2010/main" val="41383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457200" y="404813"/>
            <a:ext cx="8229600" cy="5721350"/>
          </a:xfrm>
        </p:spPr>
        <p:txBody>
          <a:bodyPr/>
          <a:lstStyle/>
          <a:p>
            <a:pPr eaLnBrk="1" hangingPunct="1">
              <a:spcBef>
                <a:spcPct val="50000"/>
              </a:spcBef>
              <a:buFontTx/>
              <a:buNone/>
            </a:pPr>
            <a:r>
              <a:rPr lang="en-US" b="1" smtClean="0">
                <a:solidFill>
                  <a:srgbClr val="CC0000"/>
                </a:solidFill>
              </a:rPr>
              <a:t>Nilai Selaku Penutup Mata</a:t>
            </a:r>
          </a:p>
          <a:p>
            <a:pPr eaLnBrk="1" hangingPunct="1">
              <a:spcBef>
                <a:spcPct val="50000"/>
              </a:spcBef>
              <a:buFontTx/>
              <a:buNone/>
            </a:pPr>
            <a:r>
              <a:rPr lang="en-US" sz="2400" smtClean="0"/>
              <a:t>Sebagaimana nilai dan kepercayaan menyajikan gambaran khas mengenai kenyataan, nilai dan kepercayaan tersebut pun berlaku sebagai gambaran mengenai bagaimana kehidupan yang </a:t>
            </a:r>
            <a:r>
              <a:rPr lang="en-US" sz="2400" i="1" smtClean="0"/>
              <a:t>seharusnya</a:t>
            </a:r>
            <a:r>
              <a:rPr lang="en-US" sz="2400" smtClean="0"/>
              <a:t>.</a:t>
            </a:r>
          </a:p>
          <a:p>
            <a:pPr eaLnBrk="1" hangingPunct="1">
              <a:spcBef>
                <a:spcPct val="50000"/>
              </a:spcBef>
              <a:buFontTx/>
              <a:buNone/>
            </a:pPr>
            <a:r>
              <a:rPr lang="en-US" b="1" smtClean="0">
                <a:solidFill>
                  <a:srgbClr val="CC0000"/>
                </a:solidFill>
              </a:rPr>
              <a:t>Kebudayaan “Ideal” Versus “Nyata”</a:t>
            </a:r>
          </a:p>
          <a:p>
            <a:pPr eaLnBrk="1" hangingPunct="1">
              <a:spcBef>
                <a:spcPct val="50000"/>
              </a:spcBef>
              <a:buFontTx/>
              <a:buNone/>
            </a:pPr>
            <a:r>
              <a:rPr lang="en-US" sz="2400" b="1" smtClean="0"/>
              <a:t>Kebudayaan ideal </a:t>
            </a:r>
            <a:r>
              <a:rPr lang="en-US" sz="2400" smtClean="0"/>
              <a:t>adalah nilai, norma, dan tujuan yang dianggap ideal dan pantas dijadikan sebagai aspirasi oleh suatu kelompok.</a:t>
            </a:r>
          </a:p>
          <a:p>
            <a:pPr eaLnBrk="1" hangingPunct="1">
              <a:spcBef>
                <a:spcPct val="50000"/>
              </a:spcBef>
              <a:buFontTx/>
              <a:buNone/>
            </a:pPr>
            <a:r>
              <a:rPr lang="en-US" sz="2400" b="1" smtClean="0"/>
              <a:t>Kebudayaan nyata </a:t>
            </a:r>
            <a:r>
              <a:rPr lang="en-US" sz="2400" smtClean="0"/>
              <a:t>merupakan norma dan nilai yang sebenarnya diikuti oleh suatu kelompok.</a:t>
            </a:r>
            <a:endParaRPr lang="en-US" sz="2400" b="1" smtClean="0"/>
          </a:p>
        </p:txBody>
      </p:sp>
    </p:spTree>
    <p:extLst>
      <p:ext uri="{BB962C8B-B14F-4D97-AF65-F5344CB8AC3E}">
        <p14:creationId xmlns:p14="http://schemas.microsoft.com/office/powerpoint/2010/main" val="3683328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spcBef>
                <a:spcPct val="50000"/>
              </a:spcBef>
            </a:pPr>
            <a:r>
              <a:rPr lang="en-US" sz="4000" b="1" smtClean="0">
                <a:solidFill>
                  <a:srgbClr val="000066"/>
                </a:solidFill>
              </a:rPr>
              <a:t>TEKNOLOGI DALAM KAMPUNG GLOBAL</a:t>
            </a:r>
          </a:p>
        </p:txBody>
      </p:sp>
      <p:sp>
        <p:nvSpPr>
          <p:cNvPr id="76803" name="Rectangle 3"/>
          <p:cNvSpPr>
            <a:spLocks noGrp="1" noChangeArrowheads="1"/>
          </p:cNvSpPr>
          <p:nvPr>
            <p:ph type="body" idx="1"/>
          </p:nvPr>
        </p:nvSpPr>
        <p:spPr/>
        <p:txBody>
          <a:bodyPr/>
          <a:lstStyle/>
          <a:p>
            <a:pPr eaLnBrk="1" hangingPunct="1">
              <a:spcBef>
                <a:spcPct val="50000"/>
              </a:spcBef>
              <a:buFontTx/>
              <a:buNone/>
            </a:pPr>
            <a:r>
              <a:rPr lang="en-US" b="1" smtClean="0">
                <a:solidFill>
                  <a:srgbClr val="CC0000"/>
                </a:solidFill>
              </a:rPr>
              <a:t>Teknologi Baru</a:t>
            </a:r>
          </a:p>
          <a:p>
            <a:pPr eaLnBrk="1" hangingPunct="1">
              <a:spcBef>
                <a:spcPct val="50000"/>
              </a:spcBef>
              <a:buFontTx/>
              <a:buNone/>
            </a:pPr>
            <a:r>
              <a:rPr lang="en-US" sz="2400" smtClean="0"/>
              <a:t>Kebudayaan material suatu kelompok terletak pada teknologinya. </a:t>
            </a:r>
            <a:r>
              <a:rPr lang="en-US" sz="2400" b="1" smtClean="0"/>
              <a:t>Teknologi </a:t>
            </a:r>
            <a:r>
              <a:rPr lang="en-US" sz="2400" smtClean="0"/>
              <a:t>dalam arti sederhana adalah peralatan; dalam arti luas adalah keterampilan dan prosedur yang diperlukan untuk membuat dan menggunakan peralatan tersebut.</a:t>
            </a:r>
          </a:p>
          <a:p>
            <a:pPr eaLnBrk="1" hangingPunct="1">
              <a:spcBef>
                <a:spcPct val="50000"/>
              </a:spcBef>
              <a:buFontTx/>
              <a:buNone/>
            </a:pPr>
            <a:r>
              <a:rPr lang="en-US" sz="2400" b="1" smtClean="0"/>
              <a:t>Teknologi baru </a:t>
            </a:r>
            <a:r>
              <a:rPr lang="en-US" sz="2400" smtClean="0"/>
              <a:t>merujuk pada timbulnya suatu teknologi yang membawa dampak penting pada kehidupan sosial.</a:t>
            </a:r>
          </a:p>
          <a:p>
            <a:pPr eaLnBrk="1" hangingPunct="1">
              <a:spcBef>
                <a:spcPct val="50000"/>
              </a:spcBef>
              <a:buFontTx/>
              <a:buNone/>
            </a:pPr>
            <a:r>
              <a:rPr lang="en-US" sz="2400" smtClean="0"/>
              <a:t>Teknologi menetapkan suatu kerangka bagi kebudayaan nonmaterial suatu kelompok.</a:t>
            </a:r>
            <a:endParaRPr lang="en-US" sz="2400" b="1" smtClean="0"/>
          </a:p>
        </p:txBody>
      </p:sp>
    </p:spTree>
    <p:extLst>
      <p:ext uri="{BB962C8B-B14F-4D97-AF65-F5344CB8AC3E}">
        <p14:creationId xmlns:p14="http://schemas.microsoft.com/office/powerpoint/2010/main" val="2207899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body" idx="1"/>
          </p:nvPr>
        </p:nvSpPr>
        <p:spPr>
          <a:xfrm>
            <a:off x="642938" y="1349375"/>
            <a:ext cx="4929187" cy="5151438"/>
          </a:xfrm>
        </p:spPr>
        <p:txBody>
          <a:bodyPr/>
          <a:lstStyle/>
          <a:p>
            <a:pPr eaLnBrk="1" hangingPunct="1">
              <a:spcBef>
                <a:spcPct val="50000"/>
              </a:spcBef>
              <a:buFontTx/>
              <a:buNone/>
            </a:pPr>
            <a:r>
              <a:rPr lang="en-US" sz="2400" smtClean="0"/>
              <a:t>Sosiolog William Ogburn (1922/1938) menciptakan istilah </a:t>
            </a:r>
            <a:r>
              <a:rPr lang="en-US" sz="2400" b="1" smtClean="0"/>
              <a:t>ketertinggalan budaya</a:t>
            </a:r>
            <a:r>
              <a:rPr lang="en-US" sz="2400" smtClean="0"/>
              <a:t> untuk menggambarkan ide bahwa tidak semua bagian dari kebudayaan berubah dengan kecepatan yang sama.</a:t>
            </a:r>
          </a:p>
          <a:p>
            <a:pPr eaLnBrk="1" hangingPunct="1">
              <a:spcBef>
                <a:spcPct val="50000"/>
              </a:spcBef>
              <a:buFontTx/>
              <a:buNone/>
            </a:pPr>
            <a:r>
              <a:rPr lang="en-US" sz="2400" smtClean="0"/>
              <a:t>Ogburn menemukan bahwa kebudayaan material suatu kelompok biasanya berubah terlebih dahulu, dan kebudayaan nonmaterial tertinggal di belakang.</a:t>
            </a:r>
          </a:p>
        </p:txBody>
      </p:sp>
      <p:sp>
        <p:nvSpPr>
          <p:cNvPr id="4" name="Rectangle 3"/>
          <p:cNvSpPr txBox="1">
            <a:spLocks noChangeArrowheads="1"/>
          </p:cNvSpPr>
          <p:nvPr/>
        </p:nvSpPr>
        <p:spPr bwMode="auto">
          <a:xfrm>
            <a:off x="485775" y="214313"/>
            <a:ext cx="8229600" cy="1079500"/>
          </a:xfrm>
          <a:prstGeom prst="rect">
            <a:avLst/>
          </a:prstGeom>
          <a:noFill/>
          <a:ln w="9525">
            <a:noFill/>
            <a:miter lim="800000"/>
            <a:headEnd/>
            <a:tailEnd/>
          </a:ln>
        </p:spPr>
        <p:txBody>
          <a:bodyPr/>
          <a:lstStyle/>
          <a:p>
            <a:pPr marL="342900" indent="-342900">
              <a:spcBef>
                <a:spcPct val="50000"/>
              </a:spcBef>
              <a:defRPr/>
            </a:pPr>
            <a:r>
              <a:rPr lang="en-US" sz="3200" b="1" kern="0" dirty="0" err="1">
                <a:solidFill>
                  <a:srgbClr val="CC0000"/>
                </a:solidFill>
                <a:latin typeface="+mn-lt"/>
                <a:cs typeface="+mn-cs"/>
              </a:rPr>
              <a:t>Ketertinggalan</a:t>
            </a:r>
            <a:r>
              <a:rPr lang="en-US" sz="3200" b="1" kern="0" dirty="0">
                <a:solidFill>
                  <a:srgbClr val="CC0000"/>
                </a:solidFill>
                <a:latin typeface="+mn-lt"/>
                <a:cs typeface="+mn-cs"/>
              </a:rPr>
              <a:t> </a:t>
            </a:r>
            <a:r>
              <a:rPr lang="en-US" sz="3200" b="1" kern="0" dirty="0" err="1">
                <a:solidFill>
                  <a:srgbClr val="CC0000"/>
                </a:solidFill>
                <a:latin typeface="+mn-lt"/>
                <a:cs typeface="+mn-cs"/>
              </a:rPr>
              <a:t>Budaya</a:t>
            </a:r>
            <a:r>
              <a:rPr lang="en-US" sz="3200" b="1" kern="0" dirty="0">
                <a:solidFill>
                  <a:srgbClr val="CC0000"/>
                </a:solidFill>
                <a:latin typeface="+mn-lt"/>
                <a:cs typeface="+mn-cs"/>
              </a:rPr>
              <a:t> </a:t>
            </a:r>
            <a:r>
              <a:rPr lang="en-US" sz="3200" b="1" kern="0" dirty="0" err="1">
                <a:solidFill>
                  <a:srgbClr val="CC0000"/>
                </a:solidFill>
                <a:latin typeface="+mn-lt"/>
                <a:cs typeface="+mn-cs"/>
              </a:rPr>
              <a:t>dan</a:t>
            </a:r>
            <a:r>
              <a:rPr lang="en-US" sz="3200" b="1" kern="0" dirty="0">
                <a:solidFill>
                  <a:srgbClr val="CC0000"/>
                </a:solidFill>
                <a:latin typeface="+mn-lt"/>
                <a:cs typeface="+mn-cs"/>
              </a:rPr>
              <a:t> </a:t>
            </a:r>
            <a:r>
              <a:rPr lang="en-US" sz="3200" b="1" kern="0" dirty="0" err="1">
                <a:solidFill>
                  <a:srgbClr val="CC0000"/>
                </a:solidFill>
                <a:latin typeface="+mn-lt"/>
                <a:cs typeface="+mn-cs"/>
              </a:rPr>
              <a:t>Perubahan</a:t>
            </a:r>
            <a:r>
              <a:rPr lang="en-US" sz="3200" b="1" kern="0" dirty="0">
                <a:solidFill>
                  <a:srgbClr val="CC0000"/>
                </a:solidFill>
                <a:latin typeface="+mn-lt"/>
                <a:cs typeface="+mn-cs"/>
              </a:rPr>
              <a:t> </a:t>
            </a:r>
            <a:r>
              <a:rPr lang="en-US" sz="3200" b="1" kern="0" dirty="0" err="1">
                <a:solidFill>
                  <a:srgbClr val="CC0000"/>
                </a:solidFill>
                <a:latin typeface="+mn-lt"/>
                <a:cs typeface="+mn-cs"/>
              </a:rPr>
              <a:t>Budaya</a:t>
            </a:r>
            <a:endParaRPr lang="en-US" sz="3200" b="1" kern="0" dirty="0">
              <a:solidFill>
                <a:srgbClr val="CC0000"/>
              </a:solidFill>
              <a:latin typeface="+mn-lt"/>
              <a:cs typeface="+mn-cs"/>
            </a:endParaRPr>
          </a:p>
        </p:txBody>
      </p:sp>
      <p:pic>
        <p:nvPicPr>
          <p:cNvPr id="77828" name="Picture 4" descr="Scan1002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43563" y="928688"/>
            <a:ext cx="3108325"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Box 5"/>
          <p:cNvSpPr txBox="1">
            <a:spLocks noChangeArrowheads="1"/>
          </p:cNvSpPr>
          <p:nvPr/>
        </p:nvSpPr>
        <p:spPr bwMode="auto">
          <a:xfrm>
            <a:off x="5643563" y="4357688"/>
            <a:ext cx="314325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sz="1400" i="1"/>
              <a:t>Adopsi bentuk baru komunikasi oleh orang yang belum lama terputus dari peristiwa lain di bagian lain dunia akan cenderung mengubah kebudayaan nonmaterial mereka. Perubahan apakah yang menurut pendapat Anda sedang terjadi pada pikiran dan pandangan orang ini mengenai dunia?</a:t>
            </a:r>
          </a:p>
        </p:txBody>
      </p:sp>
    </p:spTree>
    <p:extLst>
      <p:ext uri="{BB962C8B-B14F-4D97-AF65-F5344CB8AC3E}">
        <p14:creationId xmlns:p14="http://schemas.microsoft.com/office/powerpoint/2010/main" val="2393617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3" descr="Scan1002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3775" y="485775"/>
            <a:ext cx="2641600" cy="458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Rectangle 3"/>
          <p:cNvSpPr>
            <a:spLocks noGrp="1" noChangeArrowheads="1"/>
          </p:cNvSpPr>
          <p:nvPr>
            <p:ph type="body" idx="1"/>
          </p:nvPr>
        </p:nvSpPr>
        <p:spPr>
          <a:xfrm>
            <a:off x="285750" y="476250"/>
            <a:ext cx="8229600" cy="595313"/>
          </a:xfrm>
        </p:spPr>
        <p:txBody>
          <a:bodyPr/>
          <a:lstStyle/>
          <a:p>
            <a:pPr eaLnBrk="1" hangingPunct="1">
              <a:lnSpc>
                <a:spcPct val="90000"/>
              </a:lnSpc>
              <a:spcBef>
                <a:spcPct val="50000"/>
              </a:spcBef>
              <a:buFontTx/>
              <a:buNone/>
            </a:pPr>
            <a:r>
              <a:rPr lang="en-US" b="1" smtClean="0">
                <a:solidFill>
                  <a:srgbClr val="CC0000"/>
                </a:solidFill>
              </a:rPr>
              <a:t>Teknologi dan Pendataran Budaya</a:t>
            </a:r>
          </a:p>
        </p:txBody>
      </p:sp>
      <p:sp>
        <p:nvSpPr>
          <p:cNvPr id="3" name="Rectangle 3"/>
          <p:cNvSpPr txBox="1">
            <a:spLocks noChangeArrowheads="1"/>
          </p:cNvSpPr>
          <p:nvPr/>
        </p:nvSpPr>
        <p:spPr bwMode="auto">
          <a:xfrm>
            <a:off x="285750" y="1143000"/>
            <a:ext cx="5286375" cy="4286250"/>
          </a:xfrm>
          <a:prstGeom prst="rect">
            <a:avLst/>
          </a:prstGeom>
          <a:noFill/>
          <a:ln w="9525">
            <a:noFill/>
            <a:miter lim="800000"/>
            <a:headEnd/>
            <a:tailEnd/>
          </a:ln>
        </p:spPr>
        <p:txBody>
          <a:bodyPr/>
          <a:lstStyle/>
          <a:p>
            <a:pPr marL="342900" indent="-342900">
              <a:lnSpc>
                <a:spcPct val="90000"/>
              </a:lnSpc>
              <a:spcBef>
                <a:spcPct val="50000"/>
              </a:spcBef>
              <a:defRPr/>
            </a:pPr>
            <a:r>
              <a:rPr lang="en-US" sz="2400" kern="0" dirty="0" err="1">
                <a:latin typeface="+mn-lt"/>
                <a:cs typeface="+mn-cs"/>
              </a:rPr>
              <a:t>Dengan</a:t>
            </a:r>
            <a:r>
              <a:rPr lang="en-US" sz="2400" kern="0" dirty="0">
                <a:latin typeface="+mn-lt"/>
                <a:cs typeface="+mn-cs"/>
              </a:rPr>
              <a:t> </a:t>
            </a:r>
            <a:r>
              <a:rPr lang="en-US" sz="2400" kern="0" dirty="0" err="1">
                <a:latin typeface="+mn-lt"/>
                <a:cs typeface="+mn-cs"/>
              </a:rPr>
              <a:t>kemajuan</a:t>
            </a:r>
            <a:r>
              <a:rPr lang="en-US" sz="2400" kern="0" dirty="0">
                <a:latin typeface="+mn-lt"/>
                <a:cs typeface="+mn-cs"/>
              </a:rPr>
              <a:t> </a:t>
            </a:r>
            <a:r>
              <a:rPr lang="en-US" sz="2400" kern="0" dirty="0" err="1">
                <a:latin typeface="+mn-lt"/>
                <a:cs typeface="+mn-cs"/>
              </a:rPr>
              <a:t>teknologi</a:t>
            </a:r>
            <a:r>
              <a:rPr lang="en-US" sz="2400" kern="0" dirty="0">
                <a:latin typeface="+mn-lt"/>
                <a:cs typeface="+mn-cs"/>
              </a:rPr>
              <a:t> </a:t>
            </a:r>
            <a:r>
              <a:rPr lang="en-US" sz="2400" kern="0" dirty="0" err="1">
                <a:latin typeface="+mn-lt"/>
                <a:cs typeface="+mn-cs"/>
              </a:rPr>
              <a:t>masa</a:t>
            </a:r>
            <a:r>
              <a:rPr lang="en-US" sz="2400" kern="0" dirty="0">
                <a:latin typeface="+mn-lt"/>
                <a:cs typeface="+mn-cs"/>
              </a:rPr>
              <a:t> </a:t>
            </a:r>
            <a:r>
              <a:rPr lang="en-US" sz="2400" kern="0" dirty="0" err="1">
                <a:latin typeface="+mn-lt"/>
                <a:cs typeface="+mn-cs"/>
              </a:rPr>
              <a:t>kini</a:t>
            </a:r>
            <a:r>
              <a:rPr lang="en-US" sz="2400" kern="0" dirty="0">
                <a:latin typeface="+mn-lt"/>
                <a:cs typeface="+mn-cs"/>
              </a:rPr>
              <a:t> </a:t>
            </a:r>
            <a:r>
              <a:rPr lang="en-US" sz="2400" kern="0" dirty="0" err="1">
                <a:latin typeface="+mn-lt"/>
                <a:cs typeface="+mn-cs"/>
              </a:rPr>
              <a:t>dalam</a:t>
            </a:r>
            <a:r>
              <a:rPr lang="en-US" sz="2400" kern="0" dirty="0">
                <a:latin typeface="+mn-lt"/>
                <a:cs typeface="+mn-cs"/>
              </a:rPr>
              <a:t> </a:t>
            </a:r>
            <a:r>
              <a:rPr lang="en-US" sz="2400" kern="0" dirty="0" err="1">
                <a:latin typeface="+mn-lt"/>
                <a:cs typeface="+mn-cs"/>
              </a:rPr>
              <a:t>bidang</a:t>
            </a:r>
            <a:r>
              <a:rPr lang="en-US" sz="2400" kern="0" dirty="0">
                <a:latin typeface="+mn-lt"/>
                <a:cs typeface="+mn-cs"/>
              </a:rPr>
              <a:t> </a:t>
            </a:r>
            <a:r>
              <a:rPr lang="en-US" sz="2400" kern="0" dirty="0" err="1">
                <a:latin typeface="+mn-lt"/>
                <a:cs typeface="+mn-cs"/>
              </a:rPr>
              <a:t>perjalanan</a:t>
            </a:r>
            <a:r>
              <a:rPr lang="en-US" sz="2400" kern="0" dirty="0">
                <a:latin typeface="+mn-lt"/>
                <a:cs typeface="+mn-cs"/>
              </a:rPr>
              <a:t> </a:t>
            </a:r>
            <a:r>
              <a:rPr lang="en-US" sz="2400" kern="0" dirty="0" err="1">
                <a:latin typeface="+mn-lt"/>
                <a:cs typeface="+mn-cs"/>
              </a:rPr>
              <a:t>dan</a:t>
            </a:r>
            <a:r>
              <a:rPr lang="en-US" sz="2400" kern="0" dirty="0">
                <a:latin typeface="+mn-lt"/>
                <a:cs typeface="+mn-cs"/>
              </a:rPr>
              <a:t> </a:t>
            </a:r>
            <a:r>
              <a:rPr lang="en-US" sz="2400" kern="0" dirty="0" err="1">
                <a:latin typeface="+mn-lt"/>
                <a:cs typeface="+mn-cs"/>
              </a:rPr>
              <a:t>komunikasi</a:t>
            </a:r>
            <a:r>
              <a:rPr lang="en-US" sz="2400" kern="0" dirty="0">
                <a:latin typeface="+mn-lt"/>
                <a:cs typeface="+mn-cs"/>
              </a:rPr>
              <a:t>, </a:t>
            </a:r>
            <a:r>
              <a:rPr lang="en-US" sz="2400" kern="0" dirty="0" err="1">
                <a:latin typeface="+mn-lt"/>
                <a:cs typeface="+mn-cs"/>
              </a:rPr>
              <a:t>difusi</a:t>
            </a:r>
            <a:r>
              <a:rPr lang="en-US" sz="2400" kern="0" dirty="0">
                <a:latin typeface="+mn-lt"/>
                <a:cs typeface="+mn-cs"/>
              </a:rPr>
              <a:t> </a:t>
            </a:r>
            <a:r>
              <a:rPr lang="en-US" sz="2400" kern="0" dirty="0" err="1">
                <a:latin typeface="+mn-lt"/>
                <a:cs typeface="+mn-cs"/>
              </a:rPr>
              <a:t>budaya</a:t>
            </a:r>
            <a:r>
              <a:rPr lang="en-US" sz="2400" kern="0" dirty="0">
                <a:latin typeface="+mn-lt"/>
                <a:cs typeface="+mn-cs"/>
              </a:rPr>
              <a:t> pun </a:t>
            </a:r>
            <a:r>
              <a:rPr lang="en-US" sz="2400" kern="0" dirty="0" err="1">
                <a:latin typeface="+mn-lt"/>
                <a:cs typeface="+mn-cs"/>
              </a:rPr>
              <a:t>berlangsung</a:t>
            </a:r>
            <a:r>
              <a:rPr lang="en-US" sz="2400" kern="0" dirty="0">
                <a:latin typeface="+mn-lt"/>
                <a:cs typeface="+mn-cs"/>
              </a:rPr>
              <a:t> </a:t>
            </a:r>
            <a:r>
              <a:rPr lang="en-US" sz="2400" kern="0" dirty="0" err="1">
                <a:latin typeface="+mn-lt"/>
                <a:cs typeface="+mn-cs"/>
              </a:rPr>
              <a:t>dengan</a:t>
            </a:r>
            <a:r>
              <a:rPr lang="en-US" sz="2400" kern="0" dirty="0">
                <a:latin typeface="+mn-lt"/>
                <a:cs typeface="+mn-cs"/>
              </a:rPr>
              <a:t> </a:t>
            </a:r>
            <a:r>
              <a:rPr lang="en-US" sz="2400" kern="0" dirty="0" err="1">
                <a:latin typeface="+mn-lt"/>
                <a:cs typeface="+mn-cs"/>
              </a:rPr>
              <a:t>sangat</a:t>
            </a:r>
            <a:r>
              <a:rPr lang="en-US" sz="2400" kern="0" dirty="0">
                <a:latin typeface="+mn-lt"/>
                <a:cs typeface="+mn-cs"/>
              </a:rPr>
              <a:t> </a:t>
            </a:r>
            <a:r>
              <a:rPr lang="en-US" sz="2400" kern="0" dirty="0" err="1">
                <a:latin typeface="+mn-lt"/>
                <a:cs typeface="+mn-cs"/>
              </a:rPr>
              <a:t>cepat</a:t>
            </a:r>
            <a:r>
              <a:rPr lang="en-US" sz="2400" kern="0" dirty="0">
                <a:latin typeface="+mn-lt"/>
                <a:cs typeface="+mn-cs"/>
              </a:rPr>
              <a:t>.</a:t>
            </a:r>
          </a:p>
          <a:p>
            <a:pPr marL="342900" indent="-342900">
              <a:lnSpc>
                <a:spcPct val="90000"/>
              </a:lnSpc>
              <a:spcBef>
                <a:spcPct val="50000"/>
              </a:spcBef>
              <a:defRPr/>
            </a:pPr>
            <a:r>
              <a:rPr lang="en-US" sz="2400" b="1" kern="0" dirty="0" err="1">
                <a:latin typeface="+mn-lt"/>
                <a:cs typeface="+mn-cs"/>
              </a:rPr>
              <a:t>Difusi</a:t>
            </a:r>
            <a:r>
              <a:rPr lang="en-US" sz="2400" b="1" kern="0" dirty="0">
                <a:latin typeface="+mn-lt"/>
                <a:cs typeface="+mn-cs"/>
              </a:rPr>
              <a:t> </a:t>
            </a:r>
            <a:r>
              <a:rPr lang="en-US" sz="2400" b="1" kern="0" dirty="0" err="1">
                <a:latin typeface="+mn-lt"/>
                <a:cs typeface="+mn-cs"/>
              </a:rPr>
              <a:t>budaya</a:t>
            </a:r>
            <a:r>
              <a:rPr lang="en-US" sz="2400" b="1" kern="0" dirty="0">
                <a:latin typeface="+mn-lt"/>
                <a:cs typeface="+mn-cs"/>
              </a:rPr>
              <a:t> </a:t>
            </a:r>
            <a:r>
              <a:rPr lang="en-US" sz="2400" kern="0" dirty="0" err="1">
                <a:latin typeface="+mn-lt"/>
                <a:cs typeface="+mn-cs"/>
              </a:rPr>
              <a:t>merupakan</a:t>
            </a:r>
            <a:r>
              <a:rPr lang="en-US" sz="2400" kern="0" dirty="0">
                <a:latin typeface="+mn-lt"/>
                <a:cs typeface="+mn-cs"/>
              </a:rPr>
              <a:t> </a:t>
            </a:r>
            <a:r>
              <a:rPr lang="en-US" sz="2400" kern="0" dirty="0" err="1">
                <a:latin typeface="+mn-lt"/>
                <a:cs typeface="+mn-cs"/>
              </a:rPr>
              <a:t>proses</a:t>
            </a:r>
            <a:r>
              <a:rPr lang="en-US" sz="2400" kern="0" dirty="0">
                <a:latin typeface="+mn-lt"/>
                <a:cs typeface="+mn-cs"/>
              </a:rPr>
              <a:t> </a:t>
            </a:r>
            <a:r>
              <a:rPr lang="en-US" sz="2400" kern="0" dirty="0" err="1">
                <a:latin typeface="+mn-lt"/>
                <a:cs typeface="+mn-cs"/>
              </a:rPr>
              <a:t>di</a:t>
            </a:r>
            <a:r>
              <a:rPr lang="en-US" sz="2400" kern="0" dirty="0">
                <a:latin typeface="+mn-lt"/>
                <a:cs typeface="+mn-cs"/>
              </a:rPr>
              <a:t> </a:t>
            </a:r>
            <a:r>
              <a:rPr lang="en-US" sz="2400" kern="0" dirty="0" err="1">
                <a:latin typeface="+mn-lt"/>
                <a:cs typeface="+mn-cs"/>
              </a:rPr>
              <a:t>mana</a:t>
            </a:r>
            <a:r>
              <a:rPr lang="en-US" sz="2400" kern="0" dirty="0">
                <a:latin typeface="+mn-lt"/>
                <a:cs typeface="+mn-cs"/>
              </a:rPr>
              <a:t> </a:t>
            </a:r>
            <a:r>
              <a:rPr lang="en-US" sz="2400" kern="0" dirty="0" err="1">
                <a:latin typeface="+mn-lt"/>
                <a:cs typeface="+mn-cs"/>
              </a:rPr>
              <a:t>semua</a:t>
            </a:r>
            <a:r>
              <a:rPr lang="en-US" sz="2400" kern="0" dirty="0">
                <a:latin typeface="+mn-lt"/>
                <a:cs typeface="+mn-cs"/>
              </a:rPr>
              <a:t> </a:t>
            </a:r>
            <a:r>
              <a:rPr lang="en-US" sz="2400" kern="0" dirty="0" err="1">
                <a:latin typeface="+mn-lt"/>
                <a:cs typeface="+mn-cs"/>
              </a:rPr>
              <a:t>orang</a:t>
            </a:r>
            <a:r>
              <a:rPr lang="en-US" sz="2400" kern="0" dirty="0">
                <a:latin typeface="+mn-lt"/>
                <a:cs typeface="+mn-cs"/>
              </a:rPr>
              <a:t> </a:t>
            </a:r>
            <a:r>
              <a:rPr lang="en-US" sz="2400" kern="0" dirty="0" err="1">
                <a:latin typeface="+mn-lt"/>
                <a:cs typeface="+mn-cs"/>
              </a:rPr>
              <a:t>saling</a:t>
            </a:r>
            <a:r>
              <a:rPr lang="en-US" sz="2400" kern="0" dirty="0">
                <a:latin typeface="+mn-lt"/>
                <a:cs typeface="+mn-cs"/>
              </a:rPr>
              <a:t> </a:t>
            </a:r>
            <a:r>
              <a:rPr lang="en-US" sz="2400" kern="0" dirty="0" err="1">
                <a:latin typeface="+mn-lt"/>
                <a:cs typeface="+mn-cs"/>
              </a:rPr>
              <a:t>belajar</a:t>
            </a:r>
            <a:r>
              <a:rPr lang="en-US" sz="2400" kern="0" dirty="0">
                <a:latin typeface="+mn-lt"/>
                <a:cs typeface="+mn-cs"/>
              </a:rPr>
              <a:t> </a:t>
            </a:r>
            <a:r>
              <a:rPr lang="en-US" sz="2400" kern="0" dirty="0" err="1">
                <a:latin typeface="+mn-lt"/>
                <a:cs typeface="+mn-cs"/>
              </a:rPr>
              <a:t>dan</a:t>
            </a:r>
            <a:r>
              <a:rPr lang="en-US" sz="2400" kern="0" dirty="0">
                <a:latin typeface="+mn-lt"/>
                <a:cs typeface="+mn-cs"/>
              </a:rPr>
              <a:t> </a:t>
            </a:r>
            <a:r>
              <a:rPr lang="en-US" sz="2400" kern="0" dirty="0" err="1">
                <a:latin typeface="+mn-lt"/>
                <a:cs typeface="+mn-cs"/>
              </a:rPr>
              <a:t>saling</a:t>
            </a:r>
            <a:r>
              <a:rPr lang="en-US" sz="2400" kern="0" dirty="0">
                <a:latin typeface="+mn-lt"/>
                <a:cs typeface="+mn-cs"/>
              </a:rPr>
              <a:t> </a:t>
            </a:r>
            <a:r>
              <a:rPr lang="en-US" sz="2400" kern="0" dirty="0" err="1">
                <a:latin typeface="+mn-lt"/>
                <a:cs typeface="+mn-cs"/>
              </a:rPr>
              <a:t>menyesuaikan</a:t>
            </a:r>
            <a:r>
              <a:rPr lang="en-US" sz="2400" kern="0" dirty="0">
                <a:latin typeface="+mn-lt"/>
                <a:cs typeface="+mn-cs"/>
              </a:rPr>
              <a:t> </a:t>
            </a:r>
            <a:r>
              <a:rPr lang="en-US" sz="2400" kern="0" dirty="0" err="1">
                <a:latin typeface="+mn-lt"/>
                <a:cs typeface="+mn-cs"/>
              </a:rPr>
              <a:t>diri</a:t>
            </a:r>
            <a:r>
              <a:rPr lang="en-US" sz="2400" kern="0" dirty="0">
                <a:latin typeface="+mn-lt"/>
                <a:cs typeface="+mn-cs"/>
              </a:rPr>
              <a:t> </a:t>
            </a:r>
            <a:r>
              <a:rPr lang="en-US" sz="2400" kern="0" dirty="0" err="1">
                <a:latin typeface="+mn-lt"/>
                <a:cs typeface="+mn-cs"/>
              </a:rPr>
              <a:t>dengan</a:t>
            </a:r>
            <a:r>
              <a:rPr lang="en-US" sz="2400" kern="0" dirty="0">
                <a:latin typeface="+mn-lt"/>
                <a:cs typeface="+mn-cs"/>
              </a:rPr>
              <a:t> </a:t>
            </a:r>
            <a:r>
              <a:rPr lang="en-US" sz="2400" kern="0" dirty="0" err="1">
                <a:latin typeface="+mn-lt"/>
                <a:cs typeface="+mn-cs"/>
              </a:rPr>
              <a:t>orang</a:t>
            </a:r>
            <a:r>
              <a:rPr lang="en-US" sz="2400" kern="0" dirty="0">
                <a:latin typeface="+mn-lt"/>
                <a:cs typeface="+mn-cs"/>
              </a:rPr>
              <a:t> lain.</a:t>
            </a:r>
          </a:p>
        </p:txBody>
      </p:sp>
      <p:sp>
        <p:nvSpPr>
          <p:cNvPr id="78853" name="TextBox 4"/>
          <p:cNvSpPr txBox="1">
            <a:spLocks noChangeArrowheads="1"/>
          </p:cNvSpPr>
          <p:nvPr/>
        </p:nvSpPr>
        <p:spPr bwMode="auto">
          <a:xfrm>
            <a:off x="5000625" y="5072063"/>
            <a:ext cx="4000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sz="1400" i="1"/>
              <a:t>Pengusaha pabrik Mattel Toys di A.S. telah memodifikasi Barbie agar cocok dengan kebudayaan Masai (Kenya). Ketika objek mengalami difusi dari satu kebudayaan ke kebudayaan lain, objek tersebut dimodifikasi untuk memenuhi selera kebudayaan yang menerimanya. </a:t>
            </a:r>
          </a:p>
        </p:txBody>
      </p:sp>
    </p:spTree>
    <p:extLst>
      <p:ext uri="{BB962C8B-B14F-4D97-AF65-F5344CB8AC3E}">
        <p14:creationId xmlns:p14="http://schemas.microsoft.com/office/powerpoint/2010/main" val="440534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body" idx="1"/>
          </p:nvPr>
        </p:nvSpPr>
        <p:spPr>
          <a:xfrm>
            <a:off x="457200" y="1690688"/>
            <a:ext cx="8229600" cy="3095625"/>
          </a:xfrm>
        </p:spPr>
        <p:txBody>
          <a:bodyPr/>
          <a:lstStyle/>
          <a:p>
            <a:pPr eaLnBrk="1" hangingPunct="1">
              <a:lnSpc>
                <a:spcPct val="90000"/>
              </a:lnSpc>
              <a:spcBef>
                <a:spcPct val="50000"/>
              </a:spcBef>
              <a:buFontTx/>
              <a:buNone/>
            </a:pPr>
            <a:r>
              <a:rPr lang="en-US" b="1" smtClean="0">
                <a:solidFill>
                  <a:srgbClr val="CC0000"/>
                </a:solidFill>
              </a:rPr>
              <a:t>Teknologi dan Pendataran Budaya</a:t>
            </a:r>
          </a:p>
          <a:p>
            <a:pPr eaLnBrk="1" hangingPunct="1">
              <a:lnSpc>
                <a:spcPct val="90000"/>
              </a:lnSpc>
              <a:spcBef>
                <a:spcPct val="50000"/>
              </a:spcBef>
              <a:buFontTx/>
              <a:buNone/>
            </a:pPr>
            <a:r>
              <a:rPr lang="en-US" sz="2400" smtClean="0"/>
              <a:t>Perjalanan dan komunikasi telah menyatu sedemikian rupa sehingga hampir tidak ada lagi “bagian lain dunia yang tidak kita ketahui sehingga menyebabkan terjadinya pendataran budaya.</a:t>
            </a:r>
          </a:p>
          <a:p>
            <a:pPr eaLnBrk="1" hangingPunct="1">
              <a:lnSpc>
                <a:spcPct val="90000"/>
              </a:lnSpc>
              <a:spcBef>
                <a:spcPct val="50000"/>
              </a:spcBef>
              <a:buFontTx/>
              <a:buNone/>
            </a:pPr>
            <a:r>
              <a:rPr lang="en-US" sz="2400" b="1" smtClean="0"/>
              <a:t>Pendataran budaya</a:t>
            </a:r>
            <a:r>
              <a:rPr lang="en-US" sz="2400" smtClean="0"/>
              <a:t> adalah suatu proses di mana kebudayaan-kebudayaan menjadi saling serupa.</a:t>
            </a:r>
            <a:endParaRPr lang="en-US" sz="2400" b="1" smtClean="0"/>
          </a:p>
        </p:txBody>
      </p:sp>
    </p:spTree>
    <p:extLst>
      <p:ext uri="{BB962C8B-B14F-4D97-AF65-F5344CB8AC3E}">
        <p14:creationId xmlns:p14="http://schemas.microsoft.com/office/powerpoint/2010/main" val="40932472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01496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46789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1"/>
          </p:nvPr>
        </p:nvSpPr>
        <p:spPr>
          <a:xfrm>
            <a:off x="457200" y="692150"/>
            <a:ext cx="8229600" cy="5434013"/>
          </a:xfrm>
        </p:spPr>
        <p:txBody>
          <a:bodyPr/>
          <a:lstStyle/>
          <a:p>
            <a:pPr eaLnBrk="1" hangingPunct="1">
              <a:spcBef>
                <a:spcPct val="50000"/>
              </a:spcBef>
              <a:buFontTx/>
              <a:buNone/>
            </a:pPr>
            <a:r>
              <a:rPr lang="en-US" b="1" smtClean="0">
                <a:solidFill>
                  <a:srgbClr val="CC0000"/>
                </a:solidFill>
              </a:rPr>
              <a:t>Kebudayaan dan Orientasi yang Dianggap Benar mengenai Kehidupan</a:t>
            </a:r>
          </a:p>
          <a:p>
            <a:pPr eaLnBrk="1" hangingPunct="1">
              <a:spcBef>
                <a:spcPct val="50000"/>
              </a:spcBef>
              <a:buFontTx/>
              <a:buNone/>
            </a:pPr>
            <a:r>
              <a:rPr lang="en-US" sz="2400" smtClean="0"/>
              <a:t>Kebudayaan menjadi suatu lensa di mana kita melihat dunia dan memperoleh persepsi kita mengenai realitas.</a:t>
            </a:r>
          </a:p>
          <a:p>
            <a:pPr eaLnBrk="1" hangingPunct="1">
              <a:spcBef>
                <a:spcPct val="50000"/>
              </a:spcBef>
              <a:buFontTx/>
              <a:buNone/>
            </a:pPr>
            <a:r>
              <a:rPr lang="en-US" sz="2400" smtClean="0"/>
              <a:t>Kebudayaan menyediakan instruksi implisit yang memberi tahu kita hal-hal yang harus kita lakukan dalam berbagai situasi.</a:t>
            </a:r>
          </a:p>
          <a:p>
            <a:pPr eaLnBrk="1" hangingPunct="1">
              <a:spcBef>
                <a:spcPct val="50000"/>
              </a:spcBef>
              <a:buFontTx/>
              <a:buNone/>
            </a:pPr>
            <a:r>
              <a:rPr lang="en-US" sz="2400" smtClean="0"/>
              <a:t>Kebudayaan juga menyediakan suatu “keharusan moral”, atau kebudayaan yang kita internalisasikan menjadi cara yang “benar” untuk melakukan sesuatu.</a:t>
            </a:r>
          </a:p>
        </p:txBody>
      </p:sp>
    </p:spTree>
    <p:extLst>
      <p:ext uri="{BB962C8B-B14F-4D97-AF65-F5344CB8AC3E}">
        <p14:creationId xmlns:p14="http://schemas.microsoft.com/office/powerpoint/2010/main" val="2442366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457200" y="620713"/>
            <a:ext cx="8229600" cy="5505450"/>
          </a:xfrm>
        </p:spPr>
        <p:txBody>
          <a:bodyPr/>
          <a:lstStyle/>
          <a:p>
            <a:pPr eaLnBrk="1" hangingPunct="1">
              <a:spcBef>
                <a:spcPct val="50000"/>
              </a:spcBef>
              <a:buFontTx/>
              <a:buNone/>
            </a:pPr>
            <a:r>
              <a:rPr lang="en-US" b="1" smtClean="0">
                <a:solidFill>
                  <a:srgbClr val="CC0000"/>
                </a:solidFill>
              </a:rPr>
              <a:t>Kebudayaan dan Orientasi yang Dianggap Benar mengenai Kehidupan</a:t>
            </a:r>
          </a:p>
          <a:p>
            <a:pPr eaLnBrk="1" hangingPunct="1">
              <a:spcBef>
                <a:spcPct val="50000"/>
              </a:spcBef>
              <a:buFontTx/>
              <a:buNone/>
            </a:pPr>
            <a:r>
              <a:rPr lang="en-US" sz="2400" b="1" smtClean="0"/>
              <a:t>Gegar budaya</a:t>
            </a:r>
            <a:r>
              <a:rPr lang="en-US" sz="2400" smtClean="0"/>
              <a:t> terjadi ketika kebudayaan nonmaterial seseorang tidak dapat digunakan untuk mempersepsikan dunia</a:t>
            </a:r>
          </a:p>
          <a:p>
            <a:pPr eaLnBrk="1" hangingPunct="1">
              <a:spcBef>
                <a:spcPct val="50000"/>
              </a:spcBef>
              <a:buFontTx/>
              <a:buNone/>
            </a:pPr>
            <a:r>
              <a:rPr lang="en-US" sz="2400" b="1" smtClean="0"/>
              <a:t>Etnosentrisme </a:t>
            </a:r>
            <a:r>
              <a:rPr lang="en-US" sz="2400" smtClean="0"/>
              <a:t>adalah kecenderungan untuk menggunakan cara kelompok kita sebagai ukuran untuk menilai orang lain.</a:t>
            </a:r>
          </a:p>
          <a:p>
            <a:pPr eaLnBrk="1" hangingPunct="1">
              <a:spcBef>
                <a:spcPct val="50000"/>
              </a:spcBef>
              <a:buFontTx/>
              <a:buNone/>
            </a:pPr>
            <a:r>
              <a:rPr lang="en-US" sz="2400" b="1" smtClean="0"/>
              <a:t>	</a:t>
            </a:r>
            <a:r>
              <a:rPr lang="en-US" sz="2400" smtClean="0"/>
              <a:t>Sisi positif: Menciptakan kesetiaan terhadap kelompok sendiri.</a:t>
            </a:r>
          </a:p>
          <a:p>
            <a:pPr eaLnBrk="1" hangingPunct="1">
              <a:spcBef>
                <a:spcPct val="50000"/>
              </a:spcBef>
              <a:buFontTx/>
              <a:buNone/>
            </a:pPr>
            <a:r>
              <a:rPr lang="en-US" sz="2400" smtClean="0"/>
              <a:t>	Sisi negatif: Menyebabkan diskriminasi terhadap orang yang berbeda dengan kita </a:t>
            </a:r>
            <a:endParaRPr lang="en-US" sz="2400" b="1" smtClean="0"/>
          </a:p>
        </p:txBody>
      </p:sp>
    </p:spTree>
    <p:extLst>
      <p:ext uri="{BB962C8B-B14F-4D97-AF65-F5344CB8AC3E}">
        <p14:creationId xmlns:p14="http://schemas.microsoft.com/office/powerpoint/2010/main" val="2591183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457200" y="1189038"/>
            <a:ext cx="8229600" cy="4525962"/>
          </a:xfrm>
        </p:spPr>
        <p:txBody>
          <a:bodyPr/>
          <a:lstStyle/>
          <a:p>
            <a:pPr eaLnBrk="1" hangingPunct="1">
              <a:lnSpc>
                <a:spcPct val="90000"/>
              </a:lnSpc>
              <a:spcBef>
                <a:spcPct val="50000"/>
              </a:spcBef>
              <a:buFontTx/>
              <a:buNone/>
            </a:pPr>
            <a:r>
              <a:rPr lang="en-US" b="1" smtClean="0">
                <a:solidFill>
                  <a:srgbClr val="CC0000"/>
                </a:solidFill>
              </a:rPr>
              <a:t>Mempraktekkan Relativisme Budaya</a:t>
            </a:r>
          </a:p>
          <a:p>
            <a:pPr eaLnBrk="1" hangingPunct="1">
              <a:lnSpc>
                <a:spcPct val="90000"/>
              </a:lnSpc>
              <a:spcBef>
                <a:spcPct val="50000"/>
              </a:spcBef>
              <a:buFontTx/>
              <a:buNone/>
            </a:pPr>
            <a:r>
              <a:rPr lang="en-US" sz="2400" b="1" smtClean="0"/>
              <a:t>Relativisme budaya</a:t>
            </a:r>
            <a:r>
              <a:rPr lang="en-US" sz="2400" smtClean="0"/>
              <a:t> adalah melihat bagaimana unsur suatu kebudayaan cocok satu sama lain tanpa menilai apakah nilai tersebut lebih tinggi atau lebih rendah daripada unsur kebudayaan yang lain.</a:t>
            </a:r>
          </a:p>
          <a:p>
            <a:pPr eaLnBrk="1" hangingPunct="1">
              <a:lnSpc>
                <a:spcPct val="90000"/>
              </a:lnSpc>
              <a:spcBef>
                <a:spcPct val="50000"/>
              </a:spcBef>
              <a:buFontTx/>
              <a:buNone/>
            </a:pPr>
            <a:r>
              <a:rPr lang="en-US" sz="2400" smtClean="0"/>
              <a:t>Relativisme budaya merupakan suatu upaya untuk mengubah fokus perhatian agar kita dapat menghargai cara hidup orang lain.</a:t>
            </a:r>
          </a:p>
          <a:p>
            <a:pPr eaLnBrk="1" hangingPunct="1">
              <a:lnSpc>
                <a:spcPct val="90000"/>
              </a:lnSpc>
              <a:spcBef>
                <a:spcPct val="50000"/>
              </a:spcBef>
              <a:buFontTx/>
              <a:buNone/>
            </a:pPr>
            <a:r>
              <a:rPr lang="en-US" sz="2400" smtClean="0"/>
              <a:t>Namun apakah kita sebaiknya, atau tidak sebaiknya, menggunakan relativisme budaya, masih menjadi perdebatan.</a:t>
            </a:r>
            <a:endParaRPr lang="en-US" sz="2400" b="1" smtClean="0"/>
          </a:p>
        </p:txBody>
      </p:sp>
    </p:spTree>
    <p:extLst>
      <p:ext uri="{BB962C8B-B14F-4D97-AF65-F5344CB8AC3E}">
        <p14:creationId xmlns:p14="http://schemas.microsoft.com/office/powerpoint/2010/main" val="1581466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428625" y="785813"/>
            <a:ext cx="8229600" cy="596900"/>
          </a:xfrm>
        </p:spPr>
        <p:txBody>
          <a:bodyPr/>
          <a:lstStyle/>
          <a:p>
            <a:pPr eaLnBrk="1" hangingPunct="1">
              <a:lnSpc>
                <a:spcPct val="90000"/>
              </a:lnSpc>
              <a:spcBef>
                <a:spcPct val="50000"/>
              </a:spcBef>
              <a:buFontTx/>
              <a:buNone/>
            </a:pPr>
            <a:r>
              <a:rPr lang="en-US" b="1" smtClean="0">
                <a:solidFill>
                  <a:srgbClr val="CC0000"/>
                </a:solidFill>
              </a:rPr>
              <a:t>Mempraktekkan Relativisme Budaya</a:t>
            </a:r>
          </a:p>
        </p:txBody>
      </p:sp>
      <p:pic>
        <p:nvPicPr>
          <p:cNvPr id="58371" name="Picture 2" descr="Scan100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43063" y="1508125"/>
            <a:ext cx="5572125"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Box 3"/>
          <p:cNvSpPr txBox="1">
            <a:spLocks noChangeArrowheads="1"/>
          </p:cNvSpPr>
          <p:nvPr/>
        </p:nvSpPr>
        <p:spPr bwMode="auto">
          <a:xfrm>
            <a:off x="428625" y="4643438"/>
            <a:ext cx="82867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sz="1400" i="1"/>
              <a:t>Banyak orang Amerika memersepsikan pertarungan dengan banteng, yang dilarang oleh undang-undang di Amerika, sebagai suatu kegiatan yang kejam dan harus dihapuskan. Namun bagi orang Spanyol dan mereka yang mewarisi kebudayaan Spanyol, pertarungan dengan banteng merupakan suatu olahraga yang indah dan artistik di mana matador dan banteng melebur menjadi suatu citra yang memadukan kekuatan, keberanian, dan kemuliaan. Relativisme budaya menuntut kita agar kita menunda sudut pandang kita sendiri agar dapat menangkap sudut pandang orang lain, sesuatu yang lebih mudah dikatakan daripada dilakukan.</a:t>
            </a:r>
          </a:p>
        </p:txBody>
      </p:sp>
    </p:spTree>
    <p:extLst>
      <p:ext uri="{BB962C8B-B14F-4D97-AF65-F5344CB8AC3E}">
        <p14:creationId xmlns:p14="http://schemas.microsoft.com/office/powerpoint/2010/main" val="3141425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1"/>
          </p:nvPr>
        </p:nvSpPr>
        <p:spPr>
          <a:xfrm>
            <a:off x="428625" y="285750"/>
            <a:ext cx="8229600" cy="596900"/>
          </a:xfrm>
        </p:spPr>
        <p:txBody>
          <a:bodyPr/>
          <a:lstStyle/>
          <a:p>
            <a:pPr eaLnBrk="1" hangingPunct="1">
              <a:lnSpc>
                <a:spcPct val="90000"/>
              </a:lnSpc>
              <a:spcBef>
                <a:spcPct val="50000"/>
              </a:spcBef>
              <a:buFontTx/>
              <a:buNone/>
            </a:pPr>
            <a:r>
              <a:rPr lang="en-US" b="1" smtClean="0">
                <a:solidFill>
                  <a:srgbClr val="CC0000"/>
                </a:solidFill>
              </a:rPr>
              <a:t>Mempraktekkan Relativisme Budaya</a:t>
            </a:r>
          </a:p>
        </p:txBody>
      </p:sp>
      <p:pic>
        <p:nvPicPr>
          <p:cNvPr id="59395" name="Picture 2" descr="Scan1001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000125"/>
            <a:ext cx="5715000" cy="568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Box 3"/>
          <p:cNvSpPr txBox="1">
            <a:spLocks noChangeArrowheads="1"/>
          </p:cNvSpPr>
          <p:nvPr/>
        </p:nvSpPr>
        <p:spPr bwMode="auto">
          <a:xfrm>
            <a:off x="6000750" y="928688"/>
            <a:ext cx="2714625"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sz="1400" i="1"/>
              <a:t>Standar mengenai kecantikan sedemikian berbeda antara satu kebudayaan dengan kebudayaan lain, sehingga apa yang dianggap menarik oleh satu kelompok belum tentu dianggap menarik bagi kelompok lain. Meskipun demikian, dalam etnosentrisme, tiap kelompok berpikir bahwa standar mereka adalah yang terbaik—bahwa penampilan mereka mencerminkan kecantikan “yang sebenarnya”.</a:t>
            </a:r>
          </a:p>
          <a:p>
            <a:pPr eaLnBrk="1" hangingPunct="1"/>
            <a:r>
              <a:rPr lang="id-ID" sz="1400" i="1"/>
              <a:t>Sebagaimana diindikasikan dalam foto-foto ini, laki-laki dan perempuan di sekeliling dunia beraspirasi sesuai dengan standar gender kelompok mereka. Untuk menjadikan diri mereka menarik bagi orang lain, mereka memastikan bahwa penampilan mereka mencerminkan standar tersebut.</a:t>
            </a:r>
          </a:p>
        </p:txBody>
      </p:sp>
    </p:spTree>
    <p:extLst>
      <p:ext uri="{BB962C8B-B14F-4D97-AF65-F5344CB8AC3E}">
        <p14:creationId xmlns:p14="http://schemas.microsoft.com/office/powerpoint/2010/main" val="3646383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spcBef>
                <a:spcPct val="50000"/>
              </a:spcBef>
            </a:pPr>
            <a:r>
              <a:rPr lang="en-US" sz="4000" b="1" smtClean="0">
                <a:solidFill>
                  <a:srgbClr val="000066"/>
                </a:solidFill>
              </a:rPr>
              <a:t>KOMPONEN BUDAYA SIMBOLIS</a:t>
            </a:r>
          </a:p>
        </p:txBody>
      </p:sp>
      <p:sp>
        <p:nvSpPr>
          <p:cNvPr id="60419" name="Rectangle 3"/>
          <p:cNvSpPr>
            <a:spLocks noGrp="1" noChangeArrowheads="1"/>
          </p:cNvSpPr>
          <p:nvPr>
            <p:ph type="body" idx="1"/>
          </p:nvPr>
        </p:nvSpPr>
        <p:spPr/>
        <p:txBody>
          <a:bodyPr/>
          <a:lstStyle/>
          <a:p>
            <a:pPr eaLnBrk="1" hangingPunct="1">
              <a:spcBef>
                <a:spcPct val="50000"/>
              </a:spcBef>
              <a:buFontTx/>
              <a:buNone/>
            </a:pPr>
            <a:r>
              <a:rPr lang="en-US" sz="2400" smtClean="0"/>
              <a:t>Para sosiolog sering merujuk kebudayaan nonmaterial sebagai </a:t>
            </a:r>
            <a:r>
              <a:rPr lang="en-US" sz="2400" b="1" smtClean="0"/>
              <a:t>kebudayaan simbolis</a:t>
            </a:r>
            <a:r>
              <a:rPr lang="en-US" sz="2400" smtClean="0"/>
              <a:t>.</a:t>
            </a:r>
          </a:p>
          <a:p>
            <a:pPr eaLnBrk="1" hangingPunct="1">
              <a:spcBef>
                <a:spcPct val="50000"/>
              </a:spcBef>
              <a:buFontTx/>
              <a:buNone/>
            </a:pPr>
            <a:r>
              <a:rPr lang="en-US" sz="2400" b="1" smtClean="0"/>
              <a:t>Simbol </a:t>
            </a:r>
            <a:r>
              <a:rPr lang="en-US" sz="2400" smtClean="0"/>
              <a:t>merupakan sesuatu yang diberi makna oleh manusia, yang manusia gunakan untuk berkomunikasi.</a:t>
            </a:r>
          </a:p>
          <a:p>
            <a:pPr eaLnBrk="1" hangingPunct="1">
              <a:spcBef>
                <a:spcPct val="50000"/>
              </a:spcBef>
              <a:buFontTx/>
              <a:buNone/>
            </a:pPr>
            <a:r>
              <a:rPr lang="en-US" sz="2400" smtClean="0"/>
              <a:t>Simbol mencakup:</a:t>
            </a:r>
          </a:p>
          <a:p>
            <a:pPr eaLnBrk="1" hangingPunct="1">
              <a:lnSpc>
                <a:spcPct val="120000"/>
              </a:lnSpc>
              <a:spcBef>
                <a:spcPct val="0"/>
              </a:spcBef>
              <a:buFontTx/>
              <a:buChar char="-"/>
            </a:pPr>
            <a:r>
              <a:rPr lang="en-US" sz="2400" smtClean="0"/>
              <a:t>Gerak-isyarat</a:t>
            </a:r>
          </a:p>
          <a:p>
            <a:pPr eaLnBrk="1" hangingPunct="1">
              <a:lnSpc>
                <a:spcPct val="120000"/>
              </a:lnSpc>
              <a:spcBef>
                <a:spcPct val="0"/>
              </a:spcBef>
              <a:buFontTx/>
              <a:buChar char="-"/>
            </a:pPr>
            <a:r>
              <a:rPr lang="en-US" sz="2400" smtClean="0"/>
              <a:t>Bahasa</a:t>
            </a:r>
          </a:p>
          <a:p>
            <a:pPr eaLnBrk="1" hangingPunct="1">
              <a:lnSpc>
                <a:spcPct val="120000"/>
              </a:lnSpc>
              <a:spcBef>
                <a:spcPct val="0"/>
              </a:spcBef>
              <a:buFontTx/>
              <a:buChar char="-"/>
            </a:pPr>
            <a:r>
              <a:rPr lang="en-US" sz="2400" smtClean="0"/>
              <a:t>Nilai, norma, dan sanksi</a:t>
            </a:r>
          </a:p>
          <a:p>
            <a:pPr eaLnBrk="1" hangingPunct="1">
              <a:lnSpc>
                <a:spcPct val="120000"/>
              </a:lnSpc>
              <a:spcBef>
                <a:spcPct val="0"/>
              </a:spcBef>
              <a:buFontTx/>
              <a:buChar char="-"/>
            </a:pPr>
            <a:r>
              <a:rPr lang="en-US" sz="2400" i="1" smtClean="0"/>
              <a:t>Folkway </a:t>
            </a:r>
            <a:r>
              <a:rPr lang="en-US" sz="2400" smtClean="0"/>
              <a:t>dan Mores</a:t>
            </a:r>
            <a:endParaRPr lang="en-US" sz="2400" i="1" smtClean="0"/>
          </a:p>
          <a:p>
            <a:pPr eaLnBrk="1" hangingPunct="1">
              <a:spcBef>
                <a:spcPct val="50000"/>
              </a:spcBef>
              <a:buFontTx/>
              <a:buNone/>
            </a:pPr>
            <a:endParaRPr lang="en-US" sz="2400" smtClean="0"/>
          </a:p>
        </p:txBody>
      </p:sp>
    </p:spTree>
    <p:extLst>
      <p:ext uri="{BB962C8B-B14F-4D97-AF65-F5344CB8AC3E}">
        <p14:creationId xmlns:p14="http://schemas.microsoft.com/office/powerpoint/2010/main" val="1849756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body" idx="1"/>
          </p:nvPr>
        </p:nvSpPr>
        <p:spPr>
          <a:xfrm>
            <a:off x="428625" y="428625"/>
            <a:ext cx="8229600" cy="642938"/>
          </a:xfrm>
        </p:spPr>
        <p:txBody>
          <a:bodyPr/>
          <a:lstStyle/>
          <a:p>
            <a:pPr eaLnBrk="1" hangingPunct="1">
              <a:spcBef>
                <a:spcPts val="600"/>
              </a:spcBef>
              <a:buFontTx/>
              <a:buNone/>
            </a:pPr>
            <a:r>
              <a:rPr lang="en-US" b="1" smtClean="0">
                <a:solidFill>
                  <a:srgbClr val="CC0000"/>
                </a:solidFill>
              </a:rPr>
              <a:t>Gerak-isyarat</a:t>
            </a:r>
          </a:p>
        </p:txBody>
      </p:sp>
      <p:pic>
        <p:nvPicPr>
          <p:cNvPr id="61443" name="Picture 2" descr="Scan1001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357313"/>
            <a:ext cx="542925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Box 3"/>
          <p:cNvSpPr txBox="1">
            <a:spLocks noChangeArrowheads="1"/>
          </p:cNvSpPr>
          <p:nvPr/>
        </p:nvSpPr>
        <p:spPr bwMode="auto">
          <a:xfrm>
            <a:off x="6000750" y="2035175"/>
            <a:ext cx="3071813"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id-ID" sz="1400" i="1"/>
              <a:t>Meskipun semua gerak-isyarat dipelajari, dan dengan demikian berbeda antara satu kebudayaan dengan kebudayaan lain, namun beberapa gerak-isyarat yang mewakili emosi mendasar seperti kesedihan, kemarahan, dan ketakutan tampaknya dibawa sejak lahir. Anak menangis yang saya potret di India ini tidak banyak berbeda dengan bayi menangis di Cina—atau di Amerika, atau bahkan di tempat lain di bumi ini. Namun dalam waktu beberapa tahun, anak ini akan mendemontrasikan beraneka ragam gerak-isyarat yang sangat khas bagi kebudayaan Hindu.</a:t>
            </a:r>
          </a:p>
        </p:txBody>
      </p:sp>
    </p:spTree>
    <p:extLst>
      <p:ext uri="{BB962C8B-B14F-4D97-AF65-F5344CB8AC3E}">
        <p14:creationId xmlns:p14="http://schemas.microsoft.com/office/powerpoint/2010/main" val="3024990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1617</Words>
  <Application>Microsoft Office PowerPoint</Application>
  <PresentationFormat>On-screen Show (4:3)</PresentationFormat>
  <Paragraphs>157</Paragraphs>
  <Slides>29</Slides>
  <Notes>26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APAKAH KEBUDAYAAN ITU?</vt:lpstr>
      <vt:lpstr>PowerPoint Presentation</vt:lpstr>
      <vt:lpstr>PowerPoint Presentation</vt:lpstr>
      <vt:lpstr>PowerPoint Presentation</vt:lpstr>
      <vt:lpstr>PowerPoint Presentation</vt:lpstr>
      <vt:lpstr>PowerPoint Presentation</vt:lpstr>
      <vt:lpstr>KOMPONEN BUDAYA SIMBOLIS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BERBAGAI DUNIA BUDAYA</vt:lpstr>
      <vt:lpstr>NILAI DALAM MASYARAKAT AMERIKA SERIKAT</vt:lpstr>
      <vt:lpstr>PowerPoint Presentation</vt:lpstr>
      <vt:lpstr>PowerPoint Presentation</vt:lpstr>
      <vt:lpstr>PowerPoint Presentation</vt:lpstr>
      <vt:lpstr>PowerPoint Presentation</vt:lpstr>
      <vt:lpstr>PowerPoint Presentation</vt:lpstr>
      <vt:lpstr>TEKNOLOGI DALAM KAMPUNG GLOBAL</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cp:revision>
  <dcterms:created xsi:type="dcterms:W3CDTF">2016-10-14T04:43:03Z</dcterms:created>
  <dcterms:modified xsi:type="dcterms:W3CDTF">2016-10-14T04:44:48Z</dcterms:modified>
</cp:coreProperties>
</file>