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sldIdLst>
    <p:sldId id="256" r:id="rId4"/>
    <p:sldId id="257" r:id="rId5"/>
    <p:sldId id="260" r:id="rId6"/>
    <p:sldId id="261" r:id="rId7"/>
    <p:sldId id="259" r:id="rId8"/>
    <p:sldId id="262" r:id="rId9"/>
    <p:sldId id="263" r:id="rId10"/>
    <p:sldId id="264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0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9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74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-31750" y="0"/>
            <a:ext cx="9178925" cy="6924675"/>
            <a:chOff x="-20" y="0"/>
            <a:chExt cx="5782" cy="4362"/>
          </a:xfrm>
        </p:grpSpPr>
        <p:sp>
          <p:nvSpPr>
            <p:cNvPr id="32771" name="Rectangle 3" descr="Stonbk"/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2" name="Rectangle 4"/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3" name="Rectangle 5"/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pic>
          <p:nvPicPr>
            <p:cNvPr id="32774" name="Picture 6" descr="Astonbnr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75" name="Rectangle 7"/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6" name="Rectangle 8"/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7" name="Rectangle 9"/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8" name="Line 10"/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9" name="Line 11"/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80" name="Freeform 12"/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>
                <a:gd name="T0" fmla="*/ 0 w 65"/>
                <a:gd name="T1" fmla="*/ 0 h 86"/>
                <a:gd name="T2" fmla="*/ 15 w 65"/>
                <a:gd name="T3" fmla="*/ 12 h 86"/>
                <a:gd name="T4" fmla="*/ 27 w 65"/>
                <a:gd name="T5" fmla="*/ 23 h 86"/>
                <a:gd name="T6" fmla="*/ 36 w 65"/>
                <a:gd name="T7" fmla="*/ 35 h 86"/>
                <a:gd name="T8" fmla="*/ 47 w 65"/>
                <a:gd name="T9" fmla="*/ 45 h 86"/>
                <a:gd name="T10" fmla="*/ 56 w 65"/>
                <a:gd name="T11" fmla="*/ 66 h 86"/>
                <a:gd name="T12" fmla="*/ 63 w 65"/>
                <a:gd name="T13" fmla="*/ 80 h 86"/>
                <a:gd name="T14" fmla="*/ 65 w 65"/>
                <a:gd name="T1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81" name="Freeform 13"/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>
                <a:gd name="T0" fmla="*/ 69 w 71"/>
                <a:gd name="T1" fmla="*/ 0 h 84"/>
                <a:gd name="T2" fmla="*/ 61 w 71"/>
                <a:gd name="T3" fmla="*/ 27 h 84"/>
                <a:gd name="T4" fmla="*/ 52 w 71"/>
                <a:gd name="T5" fmla="*/ 57 h 84"/>
                <a:gd name="T6" fmla="*/ 46 w 71"/>
                <a:gd name="T7" fmla="*/ 72 h 84"/>
                <a:gd name="T8" fmla="*/ 33 w 71"/>
                <a:gd name="T9" fmla="*/ 63 h 84"/>
                <a:gd name="T10" fmla="*/ 25 w 71"/>
                <a:gd name="T11" fmla="*/ 51 h 84"/>
                <a:gd name="T12" fmla="*/ 10 w 71"/>
                <a:gd name="T13" fmla="*/ 39 h 84"/>
                <a:gd name="T14" fmla="*/ 4 w 71"/>
                <a:gd name="T15" fmla="*/ 77 h 84"/>
                <a:gd name="T16" fmla="*/ 1 w 71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</p:grpSp>
      <p:sp>
        <p:nvSpPr>
          <p:cNvPr id="32782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244600" y="1247775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83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12620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70046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294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B75D3C-C6C8-4C22-8932-7D855E32BCF0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051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CCEA-F6F3-47E5-98C3-DE6A31A14ECF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374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67D61-7C55-4512-A72E-588C3CD7C25B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70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11A33-FF93-4971-ACCD-3283880DC983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82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4F8DB-40E8-44AA-AC02-2E7EDA534C42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64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9BEF2-1579-4713-BF0A-13B4D43F0A80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221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7865E-3BB6-4BE4-9F40-B19F30439C78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86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8A89C-0CE4-4FD9-AD8B-8B1CF5C00095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25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3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ED9C9-8131-4E27-9AEB-6FE9AC21CCDD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447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9DD22-2232-4ECC-8717-FC0390A4A10E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78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B0C1E-F9C3-45DB-90D5-E733B7008BE2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35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982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4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1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9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6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1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869113"/>
            <a:chOff x="0" y="0"/>
            <a:chExt cx="5760" cy="4327"/>
          </a:xfrm>
        </p:grpSpPr>
        <p:sp>
          <p:nvSpPr>
            <p:cNvPr id="31747" name="Rectangle 3"/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pic>
          <p:nvPicPr>
            <p:cNvPr id="31748" name="Picture 4" descr="Astonbnr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749" name="Rectangle 5"/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0" name="Rectangle 6" descr="Stonbk"/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1" name="Rectangle 7"/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2" name="Line 8"/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3" name="Line 9"/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</p:grpSp>
      <p:sp>
        <p:nvSpPr>
          <p:cNvPr id="317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73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29"/>
              </a:solidFill>
            </a:endParaRP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29"/>
              </a:solidFill>
            </a:endParaRPr>
          </a:p>
        </p:txBody>
      </p:sp>
      <p:sp>
        <p:nvSpPr>
          <p:cNvPr id="317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F7AD7C-6E9A-4338-810D-66D49FF46648}" type="slidenum">
              <a:rPr lang="en-US">
                <a:solidFill>
                  <a:srgbClr val="3333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333329"/>
              </a:solidFill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117600" y="268288"/>
            <a:ext cx="8026400" cy="7461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B418004-0603-4A1A-B58A-54C6382EAB52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BF95AC7-C431-42FA-9D21-BCABD83046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KESENJANGAN </a:t>
            </a:r>
            <a:br>
              <a:rPr lang="en-US" b="1" dirty="0" smtClean="0"/>
            </a:br>
            <a:r>
              <a:rPr lang="en-US" b="1" dirty="0" smtClean="0"/>
              <a:t>RAS DAN ETNIS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4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3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roses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transormasi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.[12]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 1.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di Management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Rekonsiliasi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 yang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bernuansa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agama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pebedaan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.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meredam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dimanagement</a:t>
            </a:r>
            <a:r>
              <a:rPr lang="en-US" dirty="0"/>
              <a:t> agar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berproses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. Dr. Judo </a:t>
            </a:r>
            <a:r>
              <a:rPr lang="en-US" dirty="0" err="1"/>
              <a:t>Poerwowidagdo</a:t>
            </a:r>
            <a:r>
              <a:rPr lang="en-US" dirty="0"/>
              <a:t>, MA. </a:t>
            </a:r>
            <a:r>
              <a:rPr lang="en-US" dirty="0" err="1"/>
              <a:t>Dosen</a:t>
            </a:r>
            <a:r>
              <a:rPr lang="en-US" dirty="0"/>
              <a:t> Senior di </a:t>
            </a:r>
            <a:r>
              <a:rPr lang="en-US" dirty="0" err="1"/>
              <a:t>Universitas</a:t>
            </a:r>
            <a:r>
              <a:rPr lang="en-US" dirty="0"/>
              <a:t> Duta </a:t>
            </a:r>
            <a:r>
              <a:rPr lang="en-US" dirty="0" err="1"/>
              <a:t>Wacana</a:t>
            </a:r>
            <a:r>
              <a:rPr lang="en-US" dirty="0"/>
              <a:t> Yogyakarta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proses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Dari </a:t>
            </a:r>
            <a:r>
              <a:rPr lang="en-US" dirty="0" err="1"/>
              <a:t>kondisi</a:t>
            </a:r>
            <a:r>
              <a:rPr lang="en-US" dirty="0"/>
              <a:t> yang “Fight”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diupayakan</a:t>
            </a:r>
            <a:r>
              <a:rPr lang="en-US" dirty="0"/>
              <a:t> agar </a:t>
            </a:r>
            <a:r>
              <a:rPr lang="en-US" dirty="0" err="1"/>
              <a:t>menuju</a:t>
            </a:r>
            <a:r>
              <a:rPr lang="en-US" dirty="0"/>
              <a:t> Flight. Dari </a:t>
            </a:r>
            <a:r>
              <a:rPr lang="en-US" dirty="0" err="1"/>
              <a:t>kondisi</a:t>
            </a:r>
            <a:r>
              <a:rPr lang="en-US" dirty="0"/>
              <a:t> Flight </a:t>
            </a:r>
            <a:r>
              <a:rPr lang="en-US" dirty="0" err="1"/>
              <a:t>diupaykan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Flaw. Dari Flaw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Agreement,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Rekonsiliasi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pemuka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Management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setidak-tidaknya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 2. </a:t>
            </a:r>
            <a:r>
              <a:rPr lang="en-US" dirty="0" err="1"/>
              <a:t>Merobah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Agama.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bernuansa</a:t>
            </a:r>
            <a:r>
              <a:rPr lang="en-US" dirty="0"/>
              <a:t> agama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agama yang </a:t>
            </a:r>
            <a:r>
              <a:rPr lang="en-US" dirty="0" err="1"/>
              <a:t>dianutnya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agamanyalah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</a:t>
            </a:r>
            <a:r>
              <a:rPr lang="en-US" dirty="0" err="1"/>
              <a:t>Keluhuran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agama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di </a:t>
            </a:r>
            <a:r>
              <a:rPr lang="en-US" dirty="0" err="1"/>
              <a:t>retorikakan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. </a:t>
            </a:r>
            <a:r>
              <a:rPr lang="en-US" dirty="0" err="1"/>
              <a:t>Retorika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agama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superior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pemeluk</a:t>
            </a:r>
            <a:r>
              <a:rPr lang="en-US" dirty="0"/>
              <a:t> agama lain. </a:t>
            </a:r>
            <a:r>
              <a:rPr lang="en-US" dirty="0" err="1"/>
              <a:t>Arahkanlah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beragma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universal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agama yang </a:t>
            </a:r>
            <a:r>
              <a:rPr lang="en-US" dirty="0" err="1"/>
              <a:t>dianut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agama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umatnya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sabar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proses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tabah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AGHT (</a:t>
            </a:r>
            <a:r>
              <a:rPr lang="en-US" dirty="0" err="1"/>
              <a:t>ancaman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,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Rela</a:t>
            </a:r>
            <a:r>
              <a:rPr lang="en-US" dirty="0"/>
              <a:t> </a:t>
            </a:r>
            <a:r>
              <a:rPr lang="en-US" dirty="0" err="1"/>
              <a:t>berkorban</a:t>
            </a:r>
            <a:r>
              <a:rPr lang="en-US" dirty="0"/>
              <a:t> demi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putus</a:t>
            </a:r>
            <a:r>
              <a:rPr lang="en-US" dirty="0"/>
              <a:t> </a:t>
            </a:r>
            <a:r>
              <a:rPr lang="en-US" dirty="0" err="1"/>
              <a:t>asa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lupa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. Orang yang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kaya, </a:t>
            </a:r>
            <a:r>
              <a:rPr lang="en-US" dirty="0" err="1"/>
              <a:t>pintar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, </a:t>
            </a:r>
            <a:r>
              <a:rPr lang="en-US" dirty="0" err="1"/>
              <a:t>cantik</a:t>
            </a:r>
            <a:r>
              <a:rPr lang="en-US" dirty="0"/>
              <a:t>, </a:t>
            </a:r>
            <a:r>
              <a:rPr lang="en-US" dirty="0" err="1"/>
              <a:t>cakep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power,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bangsawan</a:t>
            </a:r>
            <a:r>
              <a:rPr lang="en-US" dirty="0"/>
              <a:t>.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orang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waspada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 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itulah</a:t>
            </a:r>
            <a:r>
              <a:rPr lang="en-US" dirty="0"/>
              <a:t> yang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dipentingkan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3.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Berhura-Hura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.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perayaan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agama,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perayaan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yang </a:t>
            </a:r>
            <a:r>
              <a:rPr lang="en-US" dirty="0" err="1"/>
              <a:t>berhura</a:t>
            </a:r>
            <a:r>
              <a:rPr lang="en-US" dirty="0"/>
              <a:t> </a:t>
            </a:r>
            <a:r>
              <a:rPr lang="en-US" dirty="0" err="1"/>
              <a:t>hura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memancing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lain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terpancing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existensi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agama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hebat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luhur</a:t>
            </a:r>
            <a:r>
              <a:rPr lang="en-US" dirty="0"/>
              <a:t>. 4. </a:t>
            </a:r>
            <a:r>
              <a:rPr lang="en-US" dirty="0" err="1"/>
              <a:t>Redam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Distinksi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.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Distinksi</a:t>
            </a:r>
            <a:r>
              <a:rPr lang="en-US" dirty="0"/>
              <a:t>.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Distinksi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lainya</a:t>
            </a:r>
            <a:r>
              <a:rPr lang="en-US" dirty="0"/>
              <a:t>.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.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noram-norma</a:t>
            </a:r>
            <a:r>
              <a:rPr lang="en-US" dirty="0"/>
              <a:t> Agama,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yang </a:t>
            </a:r>
            <a:r>
              <a:rPr lang="en-US" dirty="0" err="1"/>
              <a:t>lainya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Distinksi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yang </a:t>
            </a:r>
            <a:r>
              <a:rPr lang="en-US" dirty="0" err="1"/>
              <a:t>lainya</a:t>
            </a:r>
            <a:r>
              <a:rPr lang="en-US" dirty="0"/>
              <a:t>.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Distinksi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orang </a:t>
            </a:r>
            <a:r>
              <a:rPr lang="en-US" dirty="0" err="1"/>
              <a:t>buta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kekuranganya</a:t>
            </a:r>
            <a:r>
              <a:rPr lang="en-US" dirty="0"/>
              <a:t>. Hal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sombong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exlusive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etnisnya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 yang </a:t>
            </a:r>
            <a:r>
              <a:rPr lang="en-US" dirty="0" err="1"/>
              <a:t>setara</a:t>
            </a:r>
            <a:r>
              <a:rPr lang="en-US" dirty="0"/>
              <a:t>, </a:t>
            </a:r>
            <a:r>
              <a:rPr lang="en-US" dirty="0" err="1"/>
              <a:t>bersaudara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merdeka</a:t>
            </a:r>
            <a:r>
              <a:rPr lang="en-US" dirty="0"/>
              <a:t> </a:t>
            </a:r>
            <a:r>
              <a:rPr lang="en-US" dirty="0" err="1"/>
              <a:t>mengembangkkan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baiknya</a:t>
            </a:r>
            <a:r>
              <a:rPr lang="en-US" dirty="0"/>
              <a:t> kami </a:t>
            </a:r>
            <a:r>
              <a:rPr lang="en-US" dirty="0" err="1"/>
              <a:t>sampaikan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Swami </a:t>
            </a:r>
            <a:r>
              <a:rPr lang="en-US" dirty="0" err="1"/>
              <a:t>Satya</a:t>
            </a:r>
            <a:r>
              <a:rPr lang="en-US" dirty="0"/>
              <a:t> </a:t>
            </a:r>
            <a:r>
              <a:rPr lang="en-US" dirty="0" err="1"/>
              <a:t>Narayana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“Agar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harmonis</a:t>
            </a:r>
            <a:r>
              <a:rPr lang="en-US" dirty="0"/>
              <a:t>, </a:t>
            </a:r>
            <a:r>
              <a:rPr lang="en-US" dirty="0" err="1"/>
              <a:t>seriuslah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remehkan</a:t>
            </a:r>
            <a:r>
              <a:rPr lang="en-US" dirty="0"/>
              <a:t> </a:t>
            </a:r>
            <a:r>
              <a:rPr lang="en-US" dirty="0" err="1"/>
              <a:t>kekuarangannya</a:t>
            </a:r>
            <a:r>
              <a:rPr lang="en-US" dirty="0"/>
              <a:t>. </a:t>
            </a:r>
            <a:r>
              <a:rPr lang="en-US" dirty="0" err="1"/>
              <a:t>Seriuslah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remehkan</a:t>
            </a:r>
            <a:r>
              <a:rPr lang="en-US" dirty="0"/>
              <a:t> </a:t>
            </a:r>
            <a:r>
              <a:rPr lang="en-US" dirty="0" err="1"/>
              <a:t>kelebiihan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”.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sahabat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kelebiihan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rasa </a:t>
            </a:r>
            <a:r>
              <a:rPr lang="en-US" dirty="0" err="1"/>
              <a:t>persahabatan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kekal</a:t>
            </a:r>
            <a:r>
              <a:rPr lang="en-US" dirty="0"/>
              <a:t>.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kekurangannya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5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sederhana</a:t>
            </a:r>
            <a:r>
              <a:rPr lang="en-US" sz="3200" dirty="0"/>
              <a:t> </a:t>
            </a:r>
            <a:r>
              <a:rPr lang="en-US" sz="3200" dirty="0" err="1"/>
              <a:t>istilah</a:t>
            </a:r>
            <a:r>
              <a:rPr lang="en-US" sz="3200" dirty="0"/>
              <a:t> </a:t>
            </a:r>
            <a:r>
              <a:rPr lang="en-US" sz="3200" i="1" dirty="0" err="1"/>
              <a:t>etnik</a:t>
            </a:r>
            <a:r>
              <a:rPr lang="en-US" sz="3200" i="1" dirty="0"/>
              <a:t> </a:t>
            </a:r>
            <a:r>
              <a:rPr lang="en-US" sz="3200" i="1" dirty="0" err="1"/>
              <a:t>dan</a:t>
            </a:r>
            <a:r>
              <a:rPr lang="en-US" sz="3200" i="1" dirty="0"/>
              <a:t> </a:t>
            </a:r>
            <a:r>
              <a:rPr lang="en-US" sz="3200" i="1" dirty="0" err="1"/>
              <a:t>ras</a:t>
            </a:r>
            <a:r>
              <a:rPr lang="en-US" sz="3200" i="1" dirty="0"/>
              <a:t> </a:t>
            </a:r>
            <a:r>
              <a:rPr lang="en-US" sz="3200" dirty="0" err="1"/>
              <a:t>sering</a:t>
            </a:r>
            <a:r>
              <a:rPr lang="en-US" sz="3200" dirty="0"/>
              <a:t> </a:t>
            </a:r>
            <a:r>
              <a:rPr lang="en-US" sz="3200" dirty="0" err="1"/>
              <a:t>kita</a:t>
            </a:r>
            <a:r>
              <a:rPr lang="en-US" sz="3200" dirty="0"/>
              <a:t> </a:t>
            </a:r>
            <a:r>
              <a:rPr lang="en-US" sz="3200" dirty="0" err="1"/>
              <a:t>dengar</a:t>
            </a:r>
            <a:r>
              <a:rPr lang="en-US" sz="3200" dirty="0"/>
              <a:t>. </a:t>
            </a:r>
            <a:r>
              <a:rPr lang="en-US" sz="3200" dirty="0" err="1"/>
              <a:t>Perbedaan</a:t>
            </a:r>
            <a:r>
              <a:rPr lang="en-US" sz="3200" dirty="0"/>
              <a:t>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tampilan</a:t>
            </a:r>
            <a:r>
              <a:rPr lang="en-US" sz="3200" dirty="0"/>
              <a:t> </a:t>
            </a:r>
            <a:r>
              <a:rPr lang="en-US" sz="3200" dirty="0" err="1"/>
              <a:t>fisik</a:t>
            </a:r>
            <a:r>
              <a:rPr lang="en-US" sz="3200" dirty="0"/>
              <a:t> </a:t>
            </a:r>
            <a:r>
              <a:rPr lang="en-US" sz="3200" dirty="0" err="1"/>
              <a:t>disebut</a:t>
            </a:r>
            <a:r>
              <a:rPr lang="en-US" sz="3200" dirty="0"/>
              <a:t> </a:t>
            </a:r>
            <a:r>
              <a:rPr lang="en-US" sz="3200" dirty="0" err="1"/>
              <a:t>perbedaan</a:t>
            </a:r>
            <a:r>
              <a:rPr lang="en-US" sz="3200" dirty="0"/>
              <a:t> </a:t>
            </a:r>
            <a:r>
              <a:rPr lang="en-US" sz="3200" dirty="0" err="1"/>
              <a:t>ras</a:t>
            </a:r>
            <a:r>
              <a:rPr lang="en-US" sz="3200" dirty="0"/>
              <a:t> </a:t>
            </a:r>
            <a:r>
              <a:rPr lang="en-US" sz="3200" dirty="0" err="1"/>
              <a:t>Perbedaan</a:t>
            </a:r>
            <a:r>
              <a:rPr lang="en-US" sz="3200" dirty="0"/>
              <a:t> </a:t>
            </a:r>
            <a:r>
              <a:rPr lang="en-US" sz="3200" dirty="0" err="1"/>
              <a:t>adat</a:t>
            </a:r>
            <a:r>
              <a:rPr lang="en-US" sz="3200" dirty="0"/>
              <a:t> </a:t>
            </a:r>
            <a:r>
              <a:rPr lang="en-US" sz="3200" dirty="0" err="1"/>
              <a:t>istiadat</a:t>
            </a:r>
            <a:r>
              <a:rPr lang="en-US" sz="3200" dirty="0"/>
              <a:t> </a:t>
            </a:r>
            <a:r>
              <a:rPr lang="en-US" sz="3200" dirty="0" err="1"/>
              <a:t>seperti</a:t>
            </a:r>
            <a:r>
              <a:rPr lang="en-US" sz="3200" dirty="0"/>
              <a:t> </a:t>
            </a:r>
            <a:r>
              <a:rPr lang="en-US" sz="3200" dirty="0" err="1"/>
              <a:t>pakaian</a:t>
            </a:r>
            <a:r>
              <a:rPr lang="en-US" sz="3200" dirty="0"/>
              <a:t>, </a:t>
            </a:r>
            <a:r>
              <a:rPr lang="en-US" sz="3200" dirty="0" err="1"/>
              <a:t>makanan</a:t>
            </a:r>
            <a:r>
              <a:rPr lang="en-US" sz="3200" dirty="0"/>
              <a:t> </a:t>
            </a:r>
            <a:r>
              <a:rPr lang="en-US" sz="3200" dirty="0" err="1"/>
              <a:t>khas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lain-lain </a:t>
            </a:r>
            <a:r>
              <a:rPr lang="en-US" sz="3200" dirty="0" err="1"/>
              <a:t>sering</a:t>
            </a:r>
            <a:r>
              <a:rPr lang="en-US" sz="3200" dirty="0"/>
              <a:t> </a:t>
            </a:r>
            <a:r>
              <a:rPr lang="en-US" sz="3200" dirty="0" err="1"/>
              <a:t>diartikan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perbedaan</a:t>
            </a:r>
            <a:r>
              <a:rPr lang="en-US" sz="3200" dirty="0"/>
              <a:t> </a:t>
            </a:r>
            <a:r>
              <a:rPr lang="en-US" sz="3200" dirty="0" err="1"/>
              <a:t>etnik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8077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Ras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Kata </a:t>
            </a:r>
            <a:r>
              <a:rPr lang="en-US" dirty="0" err="1" smtClean="0"/>
              <a:t>ras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Prancis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Italia,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razza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 smtClean="0"/>
              <a:t>Franqois</a:t>
            </a:r>
            <a:r>
              <a:rPr lang="en-US" dirty="0" smtClean="0"/>
              <a:t> Bernier,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Prancis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pembedaan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orang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biologis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erdasarkan</a:t>
            </a:r>
            <a:r>
              <a:rPr lang="en-US" dirty="0" smtClean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dikelompokkan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beragai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, </a:t>
            </a:r>
            <a:r>
              <a:rPr lang="en-US" dirty="0" err="1"/>
              <a:t>rambut</a:t>
            </a:r>
            <a:r>
              <a:rPr lang="en-US" dirty="0"/>
              <a:t>,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,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,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hidung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perbedaaan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 (</a:t>
            </a:r>
            <a:r>
              <a:rPr lang="en-US" dirty="0" err="1"/>
              <a:t>bawaan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).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pembeda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,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, </a:t>
            </a:r>
            <a:r>
              <a:rPr lang="en-US" dirty="0" err="1"/>
              <a:t>kulit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iris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lipatan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bibir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67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Etnis</a:t>
            </a:r>
            <a:r>
              <a:rPr lang="en-US" b="1" dirty="0"/>
              <a:t> (</a:t>
            </a:r>
            <a:r>
              <a:rPr lang="en-US" b="1" dirty="0" err="1"/>
              <a:t>Suku</a:t>
            </a:r>
            <a:r>
              <a:rPr lang="en-US" b="1" dirty="0"/>
              <a:t> </a:t>
            </a:r>
            <a:r>
              <a:rPr lang="en-US" b="1" dirty="0" err="1"/>
              <a:t>Bangsa</a:t>
            </a:r>
            <a:r>
              <a:rPr lang="en-US" b="1" dirty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Etnis</a:t>
            </a:r>
            <a:r>
              <a:rPr lang="en-US" dirty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, </a:t>
            </a:r>
            <a:r>
              <a:rPr lang="en-US" dirty="0" err="1"/>
              <a:t>adat</a:t>
            </a:r>
            <a:r>
              <a:rPr lang="en-US" dirty="0"/>
              <a:t>, agama,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dipakai</a:t>
            </a:r>
            <a:r>
              <a:rPr lang="en-US" dirty="0"/>
              <a:t> 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sosiolog</a:t>
            </a:r>
            <a:r>
              <a:rPr lang="en-US" dirty="0"/>
              <a:t> David Riesman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1953. Kata "</a:t>
            </a:r>
            <a:r>
              <a:rPr lang="en-US" dirty="0" err="1"/>
              <a:t>etnis</a:t>
            </a:r>
            <a:r>
              <a:rPr lang="en-US" dirty="0"/>
              <a:t>", </a:t>
            </a:r>
            <a:r>
              <a:rPr lang="en-US" dirty="0" err="1"/>
              <a:t>bagaimanapun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Kata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ethnos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smtClean="0"/>
              <a:t>(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ethnikos</a:t>
            </a:r>
            <a:r>
              <a:rPr lang="en-US" dirty="0"/>
              <a:t>), yang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kafir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penyembah</a:t>
            </a:r>
            <a:r>
              <a:rPr lang="en-US" dirty="0"/>
              <a:t> </a:t>
            </a:r>
            <a:r>
              <a:rPr lang="en-US" dirty="0" err="1" smtClean="0"/>
              <a:t>berhala</a:t>
            </a:r>
            <a:r>
              <a:rPr lang="en-US" dirty="0" smtClean="0"/>
              <a:t>.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ke-14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ke-19,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"</a:t>
            </a:r>
            <a:r>
              <a:rPr lang="en-US" dirty="0" err="1"/>
              <a:t>ras</a:t>
            </a:r>
            <a:r>
              <a:rPr lang="en-US" dirty="0"/>
              <a:t>" </a:t>
            </a:r>
            <a:r>
              <a:rPr lang="en-US" dirty="0" err="1"/>
              <a:t>karakteristik</a:t>
            </a:r>
            <a:r>
              <a:rPr lang="en-US" dirty="0"/>
              <a:t>.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, "</a:t>
            </a:r>
            <a:r>
              <a:rPr lang="en-US" dirty="0" err="1"/>
              <a:t>etnis</a:t>
            </a:r>
            <a:r>
              <a:rPr lang="en-US" dirty="0"/>
              <a:t>" </a:t>
            </a:r>
            <a:r>
              <a:rPr lang="en-US" dirty="0" err="1"/>
              <a:t>datang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sopan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orang-orang </a:t>
            </a:r>
            <a:r>
              <a:rPr lang="en-US" dirty="0" err="1"/>
              <a:t>Yahudi</a:t>
            </a:r>
            <a:r>
              <a:rPr lang="en-US" dirty="0"/>
              <a:t>, Italia, orang </a:t>
            </a:r>
            <a:r>
              <a:rPr lang="en-US" dirty="0" err="1"/>
              <a:t>Irlandia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.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pun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pendiri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antropologi</a:t>
            </a:r>
            <a:r>
              <a:rPr lang="en-US" dirty="0"/>
              <a:t> social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72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</a:t>
            </a:r>
            <a:r>
              <a:rPr lang="en-US" dirty="0" err="1" smtClean="0"/>
              <a:t>erdapat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yang lain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agama/</a:t>
            </a:r>
            <a:r>
              <a:rPr lang="en-US" dirty="0" err="1"/>
              <a:t>kepercayaan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pengaruhnya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i="1" dirty="0" err="1"/>
              <a:t>masyarakat</a:t>
            </a:r>
            <a:r>
              <a:rPr lang="en-US" i="1" dirty="0"/>
              <a:t> multi </a:t>
            </a:r>
            <a:r>
              <a:rPr lang="en-US" i="1" dirty="0" err="1"/>
              <a:t>ras</a:t>
            </a:r>
            <a:r>
              <a:rPr lang="en-US" dirty="0"/>
              <a:t>”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i="1" dirty="0"/>
              <a:t>multi </a:t>
            </a:r>
            <a:r>
              <a:rPr lang="en-US" i="1" dirty="0" err="1"/>
              <a:t>etnis</a:t>
            </a:r>
            <a:r>
              <a:rPr lang="en-US" dirty="0"/>
              <a:t>”.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kemajemukan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 </a:t>
            </a:r>
            <a:r>
              <a:rPr lang="en-US" dirty="0" err="1"/>
              <a:t>karena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± 17.058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keragaman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yang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bangsa-bangsa</a:t>
            </a:r>
            <a:r>
              <a:rPr lang="en-US" dirty="0"/>
              <a:t> lain.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pendatang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tercipta</a:t>
            </a:r>
            <a:r>
              <a:rPr lang="en-US" dirty="0"/>
              <a:t> proses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(</a:t>
            </a:r>
            <a:r>
              <a:rPr lang="en-US" dirty="0" err="1"/>
              <a:t>amalgamasi</a:t>
            </a:r>
            <a:r>
              <a:rPr lang="en-US" dirty="0"/>
              <a:t>)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topografi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aneka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Ada 6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melatarbelakangi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disebuah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yakni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1.Kepentingan </a:t>
            </a:r>
            <a:r>
              <a:rPr lang="en-US" dirty="0"/>
              <a:t>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2.Perebutan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3.Sumber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terbatas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4.Kategori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5.Prasangka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6.Ketidakjelasan </a:t>
            </a:r>
            <a:r>
              <a:rPr lang="en-US" dirty="0" err="1"/>
              <a:t>aturan</a:t>
            </a:r>
            <a:r>
              <a:rPr lang="en-US" dirty="0"/>
              <a:t> (</a:t>
            </a:r>
            <a:r>
              <a:rPr lang="en-US" dirty="0" err="1"/>
              <a:t>ketidakadilan</a:t>
            </a:r>
            <a:r>
              <a:rPr lang="en-US" dirty="0"/>
              <a:t>).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53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di Indonesia </a:t>
            </a:r>
            <a:r>
              <a:rPr lang="en-US" dirty="0" err="1"/>
              <a:t>Beragamnya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, agama, </a:t>
            </a:r>
            <a:r>
              <a:rPr lang="en-US" dirty="0" err="1"/>
              <a:t>ras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Indonesia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Dari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terdengar</a:t>
            </a:r>
            <a:r>
              <a:rPr lang="en-US" dirty="0"/>
              <a:t> </a:t>
            </a:r>
            <a:r>
              <a:rPr lang="en-US" dirty="0" err="1"/>
              <a:t>jerit</a:t>
            </a:r>
            <a:r>
              <a:rPr lang="en-US" dirty="0"/>
              <a:t> </a:t>
            </a:r>
            <a:r>
              <a:rPr lang="en-US" dirty="0" err="1"/>
              <a:t>tangis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tetesan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menyelimuti</a:t>
            </a:r>
            <a:r>
              <a:rPr lang="en-US" dirty="0"/>
              <a:t> Tanah Air. </a:t>
            </a:r>
            <a:r>
              <a:rPr lang="en-US" dirty="0" err="1"/>
              <a:t>Semboyan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di kaki </a:t>
            </a:r>
            <a:r>
              <a:rPr lang="en-US" dirty="0" err="1"/>
              <a:t>kuat</a:t>
            </a:r>
            <a:r>
              <a:rPr lang="en-US" dirty="0"/>
              <a:t> sang </a:t>
            </a:r>
            <a:r>
              <a:rPr lang="en-US" dirty="0" err="1"/>
              <a:t>Burung</a:t>
            </a:r>
            <a:r>
              <a:rPr lang="en-US" dirty="0"/>
              <a:t> Garuda “</a:t>
            </a:r>
            <a:r>
              <a:rPr lang="en-US" dirty="0" err="1"/>
              <a:t>Bhineka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” </a:t>
            </a:r>
            <a:r>
              <a:rPr lang="en-US" dirty="0" err="1"/>
              <a:t>nampaknya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menjiwai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Rasa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kata </a:t>
            </a:r>
            <a:r>
              <a:rPr lang="en-US" dirty="0" err="1"/>
              <a:t>semboyan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belaka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lengsernya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era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adalahsebagai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err="1"/>
              <a:t>Krisis</a:t>
            </a:r>
            <a:r>
              <a:rPr lang="en-US" dirty="0"/>
              <a:t> Aceh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Aceh </a:t>
            </a:r>
            <a:r>
              <a:rPr lang="en-US" dirty="0" err="1"/>
              <a:t>merdeka</a:t>
            </a:r>
            <a:r>
              <a:rPr lang="en-US" dirty="0"/>
              <a:t> (GAM). 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/>
              <a:t>Krisis</a:t>
            </a:r>
            <a:r>
              <a:rPr lang="en-US" dirty="0"/>
              <a:t> Ambon yang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perpecahan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Krisis</a:t>
            </a:r>
            <a:r>
              <a:rPr lang="en-US" dirty="0"/>
              <a:t> </a:t>
            </a:r>
            <a:r>
              <a:rPr lang="en-US" dirty="0" err="1"/>
              <a:t>Poso</a:t>
            </a:r>
            <a:r>
              <a:rPr lang="en-US" dirty="0"/>
              <a:t> di Sulawesi Tengah.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err="1"/>
              <a:t>Gerakan</a:t>
            </a:r>
            <a:r>
              <a:rPr lang="en-US" dirty="0"/>
              <a:t> Papua </a:t>
            </a:r>
            <a:r>
              <a:rPr lang="en-US" dirty="0" err="1"/>
              <a:t>Merdeka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e</a:t>
            </a:r>
            <a:r>
              <a:rPr lang="en-US" dirty="0"/>
              <a:t>.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Dayak</a:t>
            </a:r>
            <a:r>
              <a:rPr lang="en-US" dirty="0"/>
              <a:t>-Madura di Kalimantan Tengah. </a:t>
            </a:r>
            <a:endParaRPr lang="en-US" dirty="0" smtClean="0"/>
          </a:p>
          <a:p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Ketapang</a:t>
            </a:r>
            <a:r>
              <a:rPr lang="en-US" dirty="0"/>
              <a:t> di Jakarta. </a:t>
            </a:r>
            <a:endParaRPr lang="en-US" dirty="0" smtClean="0"/>
          </a:p>
          <a:p>
            <a:r>
              <a:rPr lang="en-US" dirty="0" smtClean="0"/>
              <a:t>g</a:t>
            </a:r>
            <a:r>
              <a:rPr lang="en-US" dirty="0"/>
              <a:t>.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Bom</a:t>
            </a:r>
            <a:r>
              <a:rPr lang="en-US" dirty="0"/>
              <a:t> Bali. </a:t>
            </a:r>
            <a:endParaRPr lang="en-US" dirty="0" smtClean="0"/>
          </a:p>
          <a:p>
            <a:r>
              <a:rPr lang="en-US" dirty="0" smtClean="0"/>
              <a:t>h</a:t>
            </a:r>
            <a:r>
              <a:rPr lang="en-US" dirty="0"/>
              <a:t>.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seputar</a:t>
            </a:r>
            <a:r>
              <a:rPr lang="en-US" dirty="0"/>
              <a:t> Jemaah </a:t>
            </a:r>
            <a:r>
              <a:rPr lang="en-US" dirty="0" err="1"/>
              <a:t>Ahmadiyah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</a:t>
            </a:r>
            <a:r>
              <a:rPr lang="en-US" dirty="0"/>
              <a:t>. </a:t>
            </a:r>
            <a:r>
              <a:rPr lang="en-US" dirty="0" err="1"/>
              <a:t>Peristiwa</a:t>
            </a:r>
            <a:r>
              <a:rPr lang="en-US" dirty="0"/>
              <a:t> Monas di Jakarta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j.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krisis</a:t>
            </a:r>
            <a:r>
              <a:rPr lang="en-US" dirty="0"/>
              <a:t> Ambon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7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067800" cy="6096000"/>
          </a:xfrm>
        </p:spPr>
        <p:txBody>
          <a:bodyPr>
            <a:noAutofit/>
          </a:bodyPr>
          <a:lstStyle/>
          <a:p>
            <a:pPr algn="ctr"/>
            <a:r>
              <a:rPr lang="en-US" sz="2000" dirty="0" err="1"/>
              <a:t>Sebenarnya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lain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 </a:t>
            </a:r>
            <a:r>
              <a:rPr lang="en-US" sz="2000" dirty="0" err="1" smtClean="0"/>
              <a:t>konflik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tindak</a:t>
            </a:r>
            <a:r>
              <a:rPr lang="en-US" sz="2000" dirty="0"/>
              <a:t> </a:t>
            </a:r>
            <a:r>
              <a:rPr lang="en-US" sz="2000" dirty="0" err="1"/>
              <a:t>anarkis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,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aksi</a:t>
            </a:r>
            <a:r>
              <a:rPr lang="en-US" sz="2000" dirty="0"/>
              <a:t> </a:t>
            </a:r>
            <a:r>
              <a:rPr lang="en-US" sz="2000" dirty="0" err="1"/>
              <a:t>preman</a:t>
            </a:r>
            <a:r>
              <a:rPr lang="en-US" sz="2000" dirty="0"/>
              <a:t> yang </a:t>
            </a:r>
            <a:r>
              <a:rPr lang="en-US" sz="2000" dirty="0" err="1"/>
              <a:t>hampir</a:t>
            </a:r>
            <a:r>
              <a:rPr lang="en-US" sz="2000" dirty="0"/>
              <a:t> di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kota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. Di </a:t>
            </a:r>
            <a:r>
              <a:rPr lang="en-US" sz="2000" dirty="0" err="1"/>
              <a:t>balik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etnis</a:t>
            </a:r>
            <a:r>
              <a:rPr lang="en-US" sz="2000" dirty="0" smtClean="0"/>
              <a:t> </a:t>
            </a:r>
            <a:r>
              <a:rPr lang="en-US" sz="2000" dirty="0"/>
              <a:t>di Indonesia yang </a:t>
            </a:r>
            <a:r>
              <a:rPr lang="en-US" sz="2000" dirty="0" err="1"/>
              <a:t>memecahkan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ditelisik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sumbu</a:t>
            </a:r>
            <a:r>
              <a:rPr lang="en-US" sz="2000" dirty="0"/>
              <a:t> yang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memperlihatkan</a:t>
            </a:r>
            <a:r>
              <a:rPr lang="en-US" sz="2000" dirty="0"/>
              <a:t> rasa </a:t>
            </a:r>
            <a:r>
              <a:rPr lang="en-US" sz="2000" b="1" dirty="0" err="1"/>
              <a:t>keaku-akuannya</a:t>
            </a:r>
            <a:r>
              <a:rPr lang="en-US" sz="2000" dirty="0"/>
              <a:t>, rasa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“kami”, </a:t>
            </a:r>
            <a:r>
              <a:rPr lang="en-US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mereka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 lain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darinya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 lain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musuh</a:t>
            </a:r>
            <a:r>
              <a:rPr lang="en-US" sz="2000" dirty="0"/>
              <a:t> </a:t>
            </a:r>
            <a:r>
              <a:rPr lang="en-US" sz="2000" dirty="0" err="1"/>
              <a:t>baginya</a:t>
            </a:r>
            <a:r>
              <a:rPr lang="en-US" sz="2000" dirty="0"/>
              <a:t>.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yang </a:t>
            </a:r>
            <a:r>
              <a:rPr lang="en-US" sz="2000" dirty="0" err="1"/>
              <a:t>berujung</a:t>
            </a:r>
            <a:r>
              <a:rPr lang="en-US" sz="2000" dirty="0"/>
              <a:t> SARA </a:t>
            </a:r>
            <a:r>
              <a:rPr lang="en-US" sz="2000" dirty="0" err="1"/>
              <a:t>bermula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yang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mengarah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kolektif</a:t>
            </a:r>
            <a:r>
              <a:rPr lang="en-US" sz="2000" dirty="0"/>
              <a:t> yang </a:t>
            </a:r>
            <a:r>
              <a:rPr lang="en-US" sz="2000" dirty="0" err="1"/>
              <a:t>mengatasnamakan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. </a:t>
            </a:r>
            <a:r>
              <a:rPr lang="en-US" sz="2000" dirty="0" err="1"/>
              <a:t>Kasus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Tarakan</a:t>
            </a:r>
            <a:r>
              <a:rPr lang="en-US" sz="2000" dirty="0"/>
              <a:t>, Kalimantan </a:t>
            </a:r>
            <a:r>
              <a:rPr lang="en-US" sz="2000" dirty="0" err="1"/>
              <a:t>Timur</a:t>
            </a:r>
            <a:r>
              <a:rPr lang="en-US" sz="2000" dirty="0"/>
              <a:t>, </a:t>
            </a:r>
            <a:r>
              <a:rPr lang="en-US" sz="2000" dirty="0" err="1"/>
              <a:t>berawal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pemuda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</a:t>
            </a:r>
            <a:r>
              <a:rPr lang="en-US" sz="2000" dirty="0" err="1"/>
              <a:t>Tidung</a:t>
            </a:r>
            <a:r>
              <a:rPr lang="en-US" sz="2000" dirty="0"/>
              <a:t> yang </a:t>
            </a:r>
            <a:r>
              <a:rPr lang="en-US" sz="2000" dirty="0" err="1"/>
              <a:t>melintas</a:t>
            </a:r>
            <a:r>
              <a:rPr lang="en-US" sz="2000" dirty="0"/>
              <a:t> di </a:t>
            </a:r>
            <a:r>
              <a:rPr lang="en-US" sz="2000" dirty="0" err="1"/>
              <a:t>kerumunan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</a:t>
            </a:r>
            <a:r>
              <a:rPr lang="en-US" sz="2000" dirty="0" err="1"/>
              <a:t>Bugis</a:t>
            </a:r>
            <a:r>
              <a:rPr lang="en-US" sz="2000" dirty="0"/>
              <a:t>, </a:t>
            </a:r>
            <a:r>
              <a:rPr lang="en-US" sz="2000" dirty="0" err="1"/>
              <a:t>lantas</a:t>
            </a:r>
            <a:r>
              <a:rPr lang="en-US" sz="2000" dirty="0"/>
              <a:t> di </a:t>
            </a:r>
            <a:r>
              <a:rPr lang="en-US" sz="2000" dirty="0" err="1"/>
              <a:t>keroyok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lima orang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tewas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sabetan</a:t>
            </a:r>
            <a:r>
              <a:rPr lang="en-US" sz="2000" dirty="0"/>
              <a:t> </a:t>
            </a:r>
            <a:r>
              <a:rPr lang="en-US" sz="2000" dirty="0" err="1"/>
              <a:t>senjata</a:t>
            </a:r>
            <a:r>
              <a:rPr lang="en-US" sz="2000" dirty="0"/>
              <a:t> </a:t>
            </a:r>
            <a:r>
              <a:rPr lang="en-US" sz="2000" dirty="0" err="1"/>
              <a:t>tajam</a:t>
            </a:r>
            <a:r>
              <a:rPr lang="en-US" sz="2000" dirty="0"/>
              <a:t>.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Tarakan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memanas</a:t>
            </a:r>
            <a:r>
              <a:rPr lang="en-US" sz="2000" dirty="0"/>
              <a:t> </a:t>
            </a:r>
            <a:r>
              <a:rPr lang="en-US" sz="2000" dirty="0" err="1"/>
              <a:t>nyatanya</a:t>
            </a:r>
            <a:r>
              <a:rPr lang="en-US" sz="2000" dirty="0"/>
              <a:t> </a:t>
            </a:r>
            <a:r>
              <a:rPr lang="en-US" sz="2000" dirty="0" err="1"/>
              <a:t>tersimpan</a:t>
            </a:r>
            <a:r>
              <a:rPr lang="en-US" sz="2000" dirty="0"/>
              <a:t> </a:t>
            </a:r>
            <a:r>
              <a:rPr lang="en-US" sz="2000" dirty="0" err="1"/>
              <a:t>dendam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</a:t>
            </a:r>
            <a:r>
              <a:rPr lang="en-US" sz="2000" dirty="0" err="1"/>
              <a:t>Bugis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maju</a:t>
            </a:r>
            <a:r>
              <a:rPr lang="en-US" sz="2000" dirty="0"/>
              <a:t> </a:t>
            </a:r>
            <a:r>
              <a:rPr lang="en-US" sz="2000" dirty="0" err="1"/>
              <a:t>menguasai</a:t>
            </a:r>
            <a:r>
              <a:rPr lang="en-US" sz="2000" dirty="0"/>
              <a:t> </a:t>
            </a:r>
            <a:r>
              <a:rPr lang="en-US" sz="2000" dirty="0" err="1"/>
              <a:t>sektor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.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di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klub</a:t>
            </a:r>
            <a:r>
              <a:rPr lang="en-US" sz="2000" dirty="0"/>
              <a:t> </a:t>
            </a:r>
            <a:r>
              <a:rPr lang="en-US" sz="2000" dirty="0" err="1"/>
              <a:t>kafe</a:t>
            </a:r>
            <a:r>
              <a:rPr lang="en-US" sz="2000" dirty="0"/>
              <a:t> di </a:t>
            </a:r>
            <a:r>
              <a:rPr lang="en-US" sz="2000" dirty="0" err="1"/>
              <a:t>Bilangan</a:t>
            </a:r>
            <a:r>
              <a:rPr lang="en-US" sz="2000" dirty="0"/>
              <a:t> Jakarta Selatan “Dari Blowfish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Ampera</a:t>
            </a:r>
            <a:r>
              <a:rPr lang="en-US" sz="2000" dirty="0"/>
              <a:t>”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Ambon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Flores yang </a:t>
            </a:r>
            <a:r>
              <a:rPr lang="en-US" sz="2000" dirty="0" err="1"/>
              <a:t>berawal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perebutan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penjaga</a:t>
            </a:r>
            <a:r>
              <a:rPr lang="en-US" sz="2000" dirty="0"/>
              <a:t> </a:t>
            </a:r>
            <a:r>
              <a:rPr lang="en-US" sz="2000" dirty="0" err="1"/>
              <a:t>preman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mengarah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etnis</a:t>
            </a:r>
            <a:r>
              <a:rPr lang="en-US" sz="2000" dirty="0"/>
              <a:t>.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Sidang</a:t>
            </a:r>
            <a:r>
              <a:rPr lang="en-US" sz="2000" dirty="0"/>
              <a:t> </a:t>
            </a:r>
            <a:r>
              <a:rPr lang="en-US" sz="2000" dirty="0" err="1"/>
              <a:t>Pengadilan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yang </a:t>
            </a:r>
            <a:r>
              <a:rPr lang="en-US" sz="2000" dirty="0" err="1"/>
              <a:t>bertikai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menunjukan</a:t>
            </a:r>
            <a:r>
              <a:rPr lang="en-US" sz="2000" dirty="0"/>
              <a:t> </a:t>
            </a:r>
            <a:r>
              <a:rPr lang="en-US" sz="2000" dirty="0" err="1"/>
              <a:t>etnosentrisnya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552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2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251</TotalTime>
  <Words>1531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Theme1</vt:lpstr>
      <vt:lpstr>Sandstone</vt:lpstr>
      <vt:lpstr>Clarity</vt:lpstr>
      <vt:lpstr>KESENJANGAN  RAS DAN ETNIS </vt:lpstr>
      <vt:lpstr>PowerPoint Presentation</vt:lpstr>
      <vt:lpstr>Ras </vt:lpstr>
      <vt:lpstr>Etnis (Suku Bangsa)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KESENJANGAN  RAS DAN ETNIS</dc:title>
  <dc:creator>HP</dc:creator>
  <cp:lastModifiedBy>HP</cp:lastModifiedBy>
  <cp:revision>12</cp:revision>
  <dcterms:created xsi:type="dcterms:W3CDTF">2016-12-02T03:33:41Z</dcterms:created>
  <dcterms:modified xsi:type="dcterms:W3CDTF">2016-12-06T03:06:25Z</dcterms:modified>
</cp:coreProperties>
</file>