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4"/>
  </p:notesMasterIdLst>
  <p:sldIdLst>
    <p:sldId id="257" r:id="rId2"/>
    <p:sldId id="258" r:id="rId3"/>
    <p:sldId id="260" r:id="rId4"/>
    <p:sldId id="261" r:id="rId5"/>
    <p:sldId id="262" r:id="rId6"/>
    <p:sldId id="263" r:id="rId7"/>
    <p:sldId id="264" r:id="rId8"/>
    <p:sldId id="265" r:id="rId9"/>
    <p:sldId id="266" r:id="rId10"/>
    <p:sldId id="267" r:id="rId11"/>
    <p:sldId id="268" r:id="rId12"/>
    <p:sldId id="269" r:id="rId13"/>
    <p:sldId id="270"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CEAA13-DF0A-44DC-AC72-B8F3331FCF42}" type="datetimeFigureOut">
              <a:rPr lang="en-US" smtClean="0"/>
              <a:t>11/22/2016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5F1CF5-A3D0-4342-BC6B-843DE9E0AC1E}" type="slidenum">
              <a:rPr lang="en-US" smtClean="0"/>
              <a:t>‹#›</a:t>
            </a:fld>
            <a:endParaRPr lang="en-US"/>
          </a:p>
        </p:txBody>
      </p:sp>
    </p:spTree>
    <p:extLst>
      <p:ext uri="{BB962C8B-B14F-4D97-AF65-F5344CB8AC3E}">
        <p14:creationId xmlns:p14="http://schemas.microsoft.com/office/powerpoint/2010/main" val="2354300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011C2C6-2DF8-42F9-9A13-DCA79F878DC6}" type="slidenum">
              <a:rPr lang="id-ID" smtClean="0"/>
              <a:pPr eaLnBrk="1" hangingPunct="1"/>
              <a:t>1</a:t>
            </a:fld>
            <a:endParaRPr lang="id-ID" smtClean="0"/>
          </a:p>
        </p:txBody>
      </p:sp>
      <p:sp>
        <p:nvSpPr>
          <p:cNvPr id="460803" name="Rectangle 2"/>
          <p:cNvSpPr>
            <a:spLocks noGrp="1" noRot="1" noChangeAspect="1" noChangeArrowheads="1" noTextEdit="1"/>
          </p:cNvSpPr>
          <p:nvPr>
            <p:ph type="sldImg"/>
          </p:nvPr>
        </p:nvSpPr>
        <p:spPr>
          <a:ln/>
        </p:spPr>
      </p:sp>
      <p:sp>
        <p:nvSpPr>
          <p:cNvPr id="460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33675C3-18AF-4E39-9E1D-E0E52F06A26D}" type="slidenum">
              <a:rPr lang="id-ID" smtClean="0"/>
              <a:pPr eaLnBrk="1" hangingPunct="1"/>
              <a:t>10</a:t>
            </a:fld>
            <a:endParaRPr lang="id-ID" smtClean="0"/>
          </a:p>
        </p:txBody>
      </p:sp>
      <p:sp>
        <p:nvSpPr>
          <p:cNvPr id="470019" name="Rectangle 2"/>
          <p:cNvSpPr>
            <a:spLocks noGrp="1" noRot="1" noChangeAspect="1" noChangeArrowheads="1" noTextEdit="1"/>
          </p:cNvSpPr>
          <p:nvPr>
            <p:ph type="sldImg"/>
          </p:nvPr>
        </p:nvSpPr>
        <p:spPr>
          <a:ln/>
        </p:spPr>
      </p:sp>
      <p:sp>
        <p:nvSpPr>
          <p:cNvPr id="470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52988E5-A8CF-4DE3-950A-B0124E206183}" type="slidenum">
              <a:rPr lang="id-ID" smtClean="0"/>
              <a:pPr eaLnBrk="1" hangingPunct="1"/>
              <a:t>11</a:t>
            </a:fld>
            <a:endParaRPr lang="id-ID" smtClean="0"/>
          </a:p>
        </p:txBody>
      </p:sp>
      <p:sp>
        <p:nvSpPr>
          <p:cNvPr id="471043" name="Rectangle 2"/>
          <p:cNvSpPr>
            <a:spLocks noGrp="1" noRot="1" noChangeAspect="1" noChangeArrowheads="1" noTextEdit="1"/>
          </p:cNvSpPr>
          <p:nvPr>
            <p:ph type="sldImg"/>
          </p:nvPr>
        </p:nvSpPr>
        <p:spPr>
          <a:ln/>
        </p:spPr>
      </p:sp>
      <p:sp>
        <p:nvSpPr>
          <p:cNvPr id="471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9664D81-75C4-4938-A4A9-257DE2F4725F}" type="slidenum">
              <a:rPr lang="id-ID" smtClean="0"/>
              <a:pPr eaLnBrk="1" hangingPunct="1"/>
              <a:t>12</a:t>
            </a:fld>
            <a:endParaRPr lang="id-ID" smtClean="0"/>
          </a:p>
        </p:txBody>
      </p:sp>
      <p:sp>
        <p:nvSpPr>
          <p:cNvPr id="472067" name="Rectangle 2"/>
          <p:cNvSpPr>
            <a:spLocks noGrp="1" noRot="1" noChangeAspect="1" noChangeArrowheads="1" noTextEdit="1"/>
          </p:cNvSpPr>
          <p:nvPr>
            <p:ph type="sldImg"/>
          </p:nvPr>
        </p:nvSpPr>
        <p:spPr>
          <a:ln/>
        </p:spPr>
      </p:sp>
      <p:sp>
        <p:nvSpPr>
          <p:cNvPr id="472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A1A8EF4-1FE4-4B95-8E25-CD225AAB8AE5}" type="slidenum">
              <a:rPr lang="id-ID" smtClean="0"/>
              <a:pPr eaLnBrk="1" hangingPunct="1"/>
              <a:t>13</a:t>
            </a:fld>
            <a:endParaRPr lang="id-ID" smtClean="0"/>
          </a:p>
        </p:txBody>
      </p:sp>
      <p:sp>
        <p:nvSpPr>
          <p:cNvPr id="473091" name="Rectangle 2"/>
          <p:cNvSpPr>
            <a:spLocks noGrp="1" noRot="1" noChangeAspect="1" noChangeArrowheads="1" noTextEdit="1"/>
          </p:cNvSpPr>
          <p:nvPr>
            <p:ph type="sldImg"/>
          </p:nvPr>
        </p:nvSpPr>
        <p:spPr>
          <a:ln/>
        </p:spPr>
      </p:sp>
      <p:sp>
        <p:nvSpPr>
          <p:cNvPr id="473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9230F66-52EB-4D67-BAB3-997FC6CAE380}" type="slidenum">
              <a:rPr lang="id-ID" smtClean="0"/>
              <a:pPr eaLnBrk="1" hangingPunct="1"/>
              <a:t>15</a:t>
            </a:fld>
            <a:endParaRPr lang="id-ID" smtClean="0"/>
          </a:p>
        </p:txBody>
      </p:sp>
      <p:sp>
        <p:nvSpPr>
          <p:cNvPr id="475139" name="Rectangle 2"/>
          <p:cNvSpPr>
            <a:spLocks noGrp="1" noRot="1" noChangeAspect="1" noChangeArrowheads="1" noTextEdit="1"/>
          </p:cNvSpPr>
          <p:nvPr>
            <p:ph type="sldImg"/>
          </p:nvPr>
        </p:nvSpPr>
        <p:spPr>
          <a:ln/>
        </p:spPr>
      </p:sp>
      <p:sp>
        <p:nvSpPr>
          <p:cNvPr id="475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BFDFC6C-FD19-4FA3-994B-D375D80DA847}" type="slidenum">
              <a:rPr lang="id-ID" smtClean="0"/>
              <a:pPr eaLnBrk="1" hangingPunct="1"/>
              <a:t>16</a:t>
            </a:fld>
            <a:endParaRPr lang="id-ID" smtClean="0"/>
          </a:p>
        </p:txBody>
      </p:sp>
      <p:sp>
        <p:nvSpPr>
          <p:cNvPr id="476163" name="Rectangle 2"/>
          <p:cNvSpPr>
            <a:spLocks noGrp="1" noRot="1" noChangeAspect="1" noChangeArrowheads="1" noTextEdit="1"/>
          </p:cNvSpPr>
          <p:nvPr>
            <p:ph type="sldImg"/>
          </p:nvPr>
        </p:nvSpPr>
        <p:spPr>
          <a:ln/>
        </p:spPr>
      </p:sp>
      <p:sp>
        <p:nvSpPr>
          <p:cNvPr id="476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2CE4B57-7E3E-435A-9D19-631D7C792E71}" type="slidenum">
              <a:rPr lang="id-ID" smtClean="0"/>
              <a:pPr eaLnBrk="1" hangingPunct="1"/>
              <a:t>17</a:t>
            </a:fld>
            <a:endParaRPr lang="id-ID" smtClean="0"/>
          </a:p>
        </p:txBody>
      </p:sp>
      <p:sp>
        <p:nvSpPr>
          <p:cNvPr id="477187" name="Rectangle 2"/>
          <p:cNvSpPr>
            <a:spLocks noGrp="1" noRot="1" noChangeAspect="1" noChangeArrowheads="1" noTextEdit="1"/>
          </p:cNvSpPr>
          <p:nvPr>
            <p:ph type="sldImg"/>
          </p:nvPr>
        </p:nvSpPr>
        <p:spPr>
          <a:ln/>
        </p:spPr>
      </p:sp>
      <p:sp>
        <p:nvSpPr>
          <p:cNvPr id="477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E86CF06-7FCA-4387-90BD-B85E24E4400F}" type="slidenum">
              <a:rPr lang="id-ID" smtClean="0"/>
              <a:pPr eaLnBrk="1" hangingPunct="1"/>
              <a:t>18</a:t>
            </a:fld>
            <a:endParaRPr lang="id-ID" smtClean="0"/>
          </a:p>
        </p:txBody>
      </p:sp>
      <p:sp>
        <p:nvSpPr>
          <p:cNvPr id="478211" name="Rectangle 2"/>
          <p:cNvSpPr>
            <a:spLocks noGrp="1" noRot="1" noChangeAspect="1" noChangeArrowheads="1" noTextEdit="1"/>
          </p:cNvSpPr>
          <p:nvPr>
            <p:ph type="sldImg"/>
          </p:nvPr>
        </p:nvSpPr>
        <p:spPr>
          <a:ln/>
        </p:spPr>
      </p:sp>
      <p:sp>
        <p:nvSpPr>
          <p:cNvPr id="478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CE71C79-C29E-4684-86BD-871EFAA28BDF}" type="slidenum">
              <a:rPr lang="id-ID" smtClean="0"/>
              <a:pPr eaLnBrk="1" hangingPunct="1"/>
              <a:t>19</a:t>
            </a:fld>
            <a:endParaRPr lang="id-ID" smtClean="0"/>
          </a:p>
        </p:txBody>
      </p:sp>
      <p:sp>
        <p:nvSpPr>
          <p:cNvPr id="479235" name="Rectangle 2"/>
          <p:cNvSpPr>
            <a:spLocks noGrp="1" noRot="1" noChangeAspect="1" noChangeArrowheads="1" noTextEdit="1"/>
          </p:cNvSpPr>
          <p:nvPr>
            <p:ph type="sldImg"/>
          </p:nvPr>
        </p:nvSpPr>
        <p:spPr>
          <a:ln/>
        </p:spPr>
      </p:sp>
      <p:sp>
        <p:nvSpPr>
          <p:cNvPr id="479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AD390AA-EFA4-40EA-8A18-DBF23F7B6C36}" type="slidenum">
              <a:rPr lang="id-ID" smtClean="0"/>
              <a:pPr eaLnBrk="1" hangingPunct="1"/>
              <a:t>20</a:t>
            </a:fld>
            <a:endParaRPr lang="id-ID" smtClean="0"/>
          </a:p>
        </p:txBody>
      </p:sp>
      <p:sp>
        <p:nvSpPr>
          <p:cNvPr id="480259" name="Rectangle 2"/>
          <p:cNvSpPr>
            <a:spLocks noGrp="1" noRot="1" noChangeAspect="1" noChangeArrowheads="1" noTextEdit="1"/>
          </p:cNvSpPr>
          <p:nvPr>
            <p:ph type="sldImg"/>
          </p:nvPr>
        </p:nvSpPr>
        <p:spPr>
          <a:ln/>
        </p:spPr>
      </p:sp>
      <p:sp>
        <p:nvSpPr>
          <p:cNvPr id="480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57DA934-3B55-4EFF-8913-324F312371F7}" type="slidenum">
              <a:rPr lang="id-ID" smtClean="0"/>
              <a:pPr eaLnBrk="1" hangingPunct="1"/>
              <a:t>2</a:t>
            </a:fld>
            <a:endParaRPr lang="id-ID" smtClean="0"/>
          </a:p>
        </p:txBody>
      </p:sp>
      <p:sp>
        <p:nvSpPr>
          <p:cNvPr id="461827" name="Rectangle 2"/>
          <p:cNvSpPr>
            <a:spLocks noGrp="1" noRot="1" noChangeAspect="1" noChangeArrowheads="1" noTextEdit="1"/>
          </p:cNvSpPr>
          <p:nvPr>
            <p:ph type="sldImg"/>
          </p:nvPr>
        </p:nvSpPr>
        <p:spPr>
          <a:ln/>
        </p:spPr>
      </p:sp>
      <p:sp>
        <p:nvSpPr>
          <p:cNvPr id="461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C1F5BCD-193E-47C4-8C95-AE7124517887}" type="slidenum">
              <a:rPr lang="id-ID" smtClean="0"/>
              <a:pPr eaLnBrk="1" hangingPunct="1"/>
              <a:t>21</a:t>
            </a:fld>
            <a:endParaRPr lang="id-ID" smtClean="0"/>
          </a:p>
        </p:txBody>
      </p:sp>
      <p:sp>
        <p:nvSpPr>
          <p:cNvPr id="481283" name="Rectangle 2"/>
          <p:cNvSpPr>
            <a:spLocks noGrp="1" noRot="1" noChangeAspect="1" noChangeArrowheads="1" noTextEdit="1"/>
          </p:cNvSpPr>
          <p:nvPr>
            <p:ph type="sldImg"/>
          </p:nvPr>
        </p:nvSpPr>
        <p:spPr>
          <a:ln/>
        </p:spPr>
      </p:sp>
      <p:sp>
        <p:nvSpPr>
          <p:cNvPr id="481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2A6DCB1-3409-4AA7-8194-B37F1B7E5A7A}" type="slidenum">
              <a:rPr lang="id-ID" smtClean="0"/>
              <a:pPr eaLnBrk="1" hangingPunct="1"/>
              <a:t>22</a:t>
            </a:fld>
            <a:endParaRPr lang="id-ID" smtClean="0"/>
          </a:p>
        </p:txBody>
      </p:sp>
      <p:sp>
        <p:nvSpPr>
          <p:cNvPr id="482307" name="Rectangle 2"/>
          <p:cNvSpPr>
            <a:spLocks noGrp="1" noRot="1" noChangeAspect="1" noChangeArrowheads="1" noTextEdit="1"/>
          </p:cNvSpPr>
          <p:nvPr>
            <p:ph type="sldImg"/>
          </p:nvPr>
        </p:nvSpPr>
        <p:spPr>
          <a:ln/>
        </p:spPr>
      </p:sp>
      <p:sp>
        <p:nvSpPr>
          <p:cNvPr id="482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E2EB156-3F67-4169-B6B7-311CA111832C}" type="slidenum">
              <a:rPr lang="id-ID" smtClean="0"/>
              <a:pPr eaLnBrk="1" hangingPunct="1"/>
              <a:t>23</a:t>
            </a:fld>
            <a:endParaRPr lang="id-ID" smtClean="0"/>
          </a:p>
        </p:txBody>
      </p:sp>
      <p:sp>
        <p:nvSpPr>
          <p:cNvPr id="483331" name="Rectangle 2"/>
          <p:cNvSpPr>
            <a:spLocks noGrp="1" noRot="1" noChangeAspect="1" noChangeArrowheads="1" noTextEdit="1"/>
          </p:cNvSpPr>
          <p:nvPr>
            <p:ph type="sldImg"/>
          </p:nvPr>
        </p:nvSpPr>
        <p:spPr>
          <a:ln/>
        </p:spPr>
      </p:sp>
      <p:sp>
        <p:nvSpPr>
          <p:cNvPr id="483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C97156F-5C6F-464B-81B6-532F6201B0B3}" type="slidenum">
              <a:rPr lang="id-ID" smtClean="0"/>
              <a:pPr eaLnBrk="1" hangingPunct="1"/>
              <a:t>24</a:t>
            </a:fld>
            <a:endParaRPr lang="id-ID" smtClean="0"/>
          </a:p>
        </p:txBody>
      </p:sp>
      <p:sp>
        <p:nvSpPr>
          <p:cNvPr id="484355" name="Rectangle 2"/>
          <p:cNvSpPr>
            <a:spLocks noGrp="1" noRot="1" noChangeAspect="1" noChangeArrowheads="1" noTextEdit="1"/>
          </p:cNvSpPr>
          <p:nvPr>
            <p:ph type="sldImg"/>
          </p:nvPr>
        </p:nvSpPr>
        <p:spPr>
          <a:ln/>
        </p:spPr>
      </p:sp>
      <p:sp>
        <p:nvSpPr>
          <p:cNvPr id="484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D7CC0E3-4A90-4E11-8616-36121F2F2FA9}" type="slidenum">
              <a:rPr lang="id-ID" smtClean="0"/>
              <a:pPr eaLnBrk="1" hangingPunct="1"/>
              <a:t>25</a:t>
            </a:fld>
            <a:endParaRPr lang="id-ID" smtClean="0"/>
          </a:p>
        </p:txBody>
      </p:sp>
      <p:sp>
        <p:nvSpPr>
          <p:cNvPr id="485379" name="Rectangle 2"/>
          <p:cNvSpPr>
            <a:spLocks noGrp="1" noRot="1" noChangeAspect="1" noChangeArrowheads="1" noTextEdit="1"/>
          </p:cNvSpPr>
          <p:nvPr>
            <p:ph type="sldImg"/>
          </p:nvPr>
        </p:nvSpPr>
        <p:spPr>
          <a:ln/>
        </p:spPr>
      </p:sp>
      <p:sp>
        <p:nvSpPr>
          <p:cNvPr id="485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9389D94-E3E6-4063-9E06-340DE19CBDD2}" type="slidenum">
              <a:rPr lang="id-ID" smtClean="0"/>
              <a:pPr eaLnBrk="1" hangingPunct="1"/>
              <a:t>26</a:t>
            </a:fld>
            <a:endParaRPr lang="id-ID" smtClean="0"/>
          </a:p>
        </p:txBody>
      </p:sp>
      <p:sp>
        <p:nvSpPr>
          <p:cNvPr id="486403" name="Rectangle 2"/>
          <p:cNvSpPr>
            <a:spLocks noGrp="1" noRot="1" noChangeAspect="1" noChangeArrowheads="1" noTextEdit="1"/>
          </p:cNvSpPr>
          <p:nvPr>
            <p:ph type="sldImg"/>
          </p:nvPr>
        </p:nvSpPr>
        <p:spPr>
          <a:ln/>
        </p:spPr>
      </p:sp>
      <p:sp>
        <p:nvSpPr>
          <p:cNvPr id="486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9122AEF-72DB-48D2-9A4E-505FB1E0E525}" type="slidenum">
              <a:rPr lang="id-ID" smtClean="0"/>
              <a:pPr eaLnBrk="1" hangingPunct="1"/>
              <a:t>27</a:t>
            </a:fld>
            <a:endParaRPr lang="id-ID" smtClean="0"/>
          </a:p>
        </p:txBody>
      </p:sp>
      <p:sp>
        <p:nvSpPr>
          <p:cNvPr id="487427" name="Rectangle 2"/>
          <p:cNvSpPr>
            <a:spLocks noGrp="1" noRot="1" noChangeAspect="1" noChangeArrowheads="1" noTextEdit="1"/>
          </p:cNvSpPr>
          <p:nvPr>
            <p:ph type="sldImg"/>
          </p:nvPr>
        </p:nvSpPr>
        <p:spPr>
          <a:ln/>
        </p:spPr>
      </p:sp>
      <p:sp>
        <p:nvSpPr>
          <p:cNvPr id="487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313DF3D-E219-49EB-880A-867668FD4314}" type="slidenum">
              <a:rPr lang="id-ID" smtClean="0"/>
              <a:pPr eaLnBrk="1" hangingPunct="1"/>
              <a:t>28</a:t>
            </a:fld>
            <a:endParaRPr lang="id-ID" smtClean="0"/>
          </a:p>
        </p:txBody>
      </p:sp>
      <p:sp>
        <p:nvSpPr>
          <p:cNvPr id="488451" name="Rectangle 2"/>
          <p:cNvSpPr>
            <a:spLocks noGrp="1" noRot="1" noChangeAspect="1" noChangeArrowheads="1" noTextEdit="1"/>
          </p:cNvSpPr>
          <p:nvPr>
            <p:ph type="sldImg"/>
          </p:nvPr>
        </p:nvSpPr>
        <p:spPr>
          <a:ln/>
        </p:spPr>
      </p:sp>
      <p:sp>
        <p:nvSpPr>
          <p:cNvPr id="488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06E648-D06F-4695-84D1-E475F8CE4DD4}" type="slidenum">
              <a:rPr lang="id-ID" smtClean="0"/>
              <a:pPr eaLnBrk="1" hangingPunct="1"/>
              <a:t>29</a:t>
            </a:fld>
            <a:endParaRPr lang="id-ID" smtClean="0"/>
          </a:p>
        </p:txBody>
      </p:sp>
      <p:sp>
        <p:nvSpPr>
          <p:cNvPr id="489475" name="Rectangle 2"/>
          <p:cNvSpPr>
            <a:spLocks noGrp="1" noRot="1" noChangeAspect="1" noChangeArrowheads="1" noTextEdit="1"/>
          </p:cNvSpPr>
          <p:nvPr>
            <p:ph type="sldImg"/>
          </p:nvPr>
        </p:nvSpPr>
        <p:spPr>
          <a:ln/>
        </p:spPr>
      </p:sp>
      <p:sp>
        <p:nvSpPr>
          <p:cNvPr id="489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61D1A5D-F944-4615-90A7-7A4DC00CC499}" type="slidenum">
              <a:rPr lang="id-ID" smtClean="0"/>
              <a:pPr eaLnBrk="1" hangingPunct="1"/>
              <a:t>30</a:t>
            </a:fld>
            <a:endParaRPr lang="id-ID" smtClean="0"/>
          </a:p>
        </p:txBody>
      </p:sp>
      <p:sp>
        <p:nvSpPr>
          <p:cNvPr id="490499" name="Rectangle 2"/>
          <p:cNvSpPr>
            <a:spLocks noGrp="1" noRot="1" noChangeAspect="1" noChangeArrowheads="1" noTextEdit="1"/>
          </p:cNvSpPr>
          <p:nvPr>
            <p:ph type="sldImg"/>
          </p:nvPr>
        </p:nvSpPr>
        <p:spPr>
          <a:ln/>
        </p:spPr>
      </p:sp>
      <p:sp>
        <p:nvSpPr>
          <p:cNvPr id="490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A6BE099-B1A4-436B-8840-584D06219660}" type="slidenum">
              <a:rPr lang="id-ID" smtClean="0"/>
              <a:pPr eaLnBrk="1" hangingPunct="1"/>
              <a:t>3</a:t>
            </a:fld>
            <a:endParaRPr lang="id-ID" smtClean="0"/>
          </a:p>
        </p:txBody>
      </p:sp>
      <p:sp>
        <p:nvSpPr>
          <p:cNvPr id="462851" name="Rectangle 2"/>
          <p:cNvSpPr>
            <a:spLocks noGrp="1" noRot="1" noChangeAspect="1" noChangeArrowheads="1" noTextEdit="1"/>
          </p:cNvSpPr>
          <p:nvPr>
            <p:ph type="sldImg"/>
          </p:nvPr>
        </p:nvSpPr>
        <p:spPr>
          <a:ln/>
        </p:spPr>
      </p:sp>
      <p:sp>
        <p:nvSpPr>
          <p:cNvPr id="462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85317E2-EF09-4BAE-B119-0FAD32E1208E}" type="slidenum">
              <a:rPr lang="id-ID" smtClean="0"/>
              <a:pPr eaLnBrk="1" hangingPunct="1"/>
              <a:t>31</a:t>
            </a:fld>
            <a:endParaRPr lang="id-ID" smtClean="0"/>
          </a:p>
        </p:txBody>
      </p:sp>
      <p:sp>
        <p:nvSpPr>
          <p:cNvPr id="491523" name="Rectangle 2"/>
          <p:cNvSpPr>
            <a:spLocks noGrp="1" noRot="1" noChangeAspect="1" noChangeArrowheads="1" noTextEdit="1"/>
          </p:cNvSpPr>
          <p:nvPr>
            <p:ph type="sldImg"/>
          </p:nvPr>
        </p:nvSpPr>
        <p:spPr>
          <a:ln/>
        </p:spPr>
      </p:sp>
      <p:sp>
        <p:nvSpPr>
          <p:cNvPr id="491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8319CA3-D920-4D09-9640-422E987EFEC8}" type="slidenum">
              <a:rPr lang="id-ID" smtClean="0"/>
              <a:pPr eaLnBrk="1" hangingPunct="1"/>
              <a:t>32</a:t>
            </a:fld>
            <a:endParaRPr lang="id-ID" smtClean="0"/>
          </a:p>
        </p:txBody>
      </p:sp>
      <p:sp>
        <p:nvSpPr>
          <p:cNvPr id="492547" name="Rectangle 2"/>
          <p:cNvSpPr>
            <a:spLocks noGrp="1" noRot="1" noChangeAspect="1" noChangeArrowheads="1" noTextEdit="1"/>
          </p:cNvSpPr>
          <p:nvPr>
            <p:ph type="sldImg"/>
          </p:nvPr>
        </p:nvSpPr>
        <p:spPr>
          <a:ln/>
        </p:spPr>
      </p:sp>
      <p:sp>
        <p:nvSpPr>
          <p:cNvPr id="492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AD7977E-06BC-497F-BA24-83C69D201A46}" type="slidenum">
              <a:rPr lang="id-ID" smtClean="0"/>
              <a:pPr eaLnBrk="1" hangingPunct="1"/>
              <a:t>4</a:t>
            </a:fld>
            <a:endParaRPr lang="id-ID" smtClean="0"/>
          </a:p>
        </p:txBody>
      </p:sp>
      <p:sp>
        <p:nvSpPr>
          <p:cNvPr id="463875" name="Rectangle 2"/>
          <p:cNvSpPr>
            <a:spLocks noGrp="1" noRot="1" noChangeAspect="1" noChangeArrowheads="1" noTextEdit="1"/>
          </p:cNvSpPr>
          <p:nvPr>
            <p:ph type="sldImg"/>
          </p:nvPr>
        </p:nvSpPr>
        <p:spPr>
          <a:ln/>
        </p:spPr>
      </p:sp>
      <p:sp>
        <p:nvSpPr>
          <p:cNvPr id="463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1B36DBB-1E4C-4A1B-A1A5-92D566C44205}" type="slidenum">
              <a:rPr lang="id-ID" smtClean="0"/>
              <a:pPr eaLnBrk="1" hangingPunct="1"/>
              <a:t>5</a:t>
            </a:fld>
            <a:endParaRPr lang="id-ID" smtClean="0"/>
          </a:p>
        </p:txBody>
      </p:sp>
      <p:sp>
        <p:nvSpPr>
          <p:cNvPr id="464899" name="Rectangle 2"/>
          <p:cNvSpPr>
            <a:spLocks noGrp="1" noRot="1" noChangeAspect="1" noChangeArrowheads="1" noTextEdit="1"/>
          </p:cNvSpPr>
          <p:nvPr>
            <p:ph type="sldImg"/>
          </p:nvPr>
        </p:nvSpPr>
        <p:spPr>
          <a:ln/>
        </p:spPr>
      </p:sp>
      <p:sp>
        <p:nvSpPr>
          <p:cNvPr id="464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A792CB6-1EBA-4B10-9A8F-E94AB7E74D15}" type="slidenum">
              <a:rPr lang="id-ID" smtClean="0"/>
              <a:pPr eaLnBrk="1" hangingPunct="1"/>
              <a:t>6</a:t>
            </a:fld>
            <a:endParaRPr lang="id-ID" smtClean="0"/>
          </a:p>
        </p:txBody>
      </p:sp>
      <p:sp>
        <p:nvSpPr>
          <p:cNvPr id="465923" name="Rectangle 2"/>
          <p:cNvSpPr>
            <a:spLocks noGrp="1" noRot="1" noChangeAspect="1" noChangeArrowheads="1" noTextEdit="1"/>
          </p:cNvSpPr>
          <p:nvPr>
            <p:ph type="sldImg"/>
          </p:nvPr>
        </p:nvSpPr>
        <p:spPr>
          <a:ln/>
        </p:spPr>
      </p:sp>
      <p:sp>
        <p:nvSpPr>
          <p:cNvPr id="465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9C493F3-EA88-448D-AD66-D2C5F35B9D09}" type="slidenum">
              <a:rPr lang="id-ID" smtClean="0"/>
              <a:pPr eaLnBrk="1" hangingPunct="1"/>
              <a:t>7</a:t>
            </a:fld>
            <a:endParaRPr lang="id-ID" smtClean="0"/>
          </a:p>
        </p:txBody>
      </p:sp>
      <p:sp>
        <p:nvSpPr>
          <p:cNvPr id="466947" name="Rectangle 2"/>
          <p:cNvSpPr>
            <a:spLocks noGrp="1" noRot="1" noChangeAspect="1" noChangeArrowheads="1" noTextEdit="1"/>
          </p:cNvSpPr>
          <p:nvPr>
            <p:ph type="sldImg"/>
          </p:nvPr>
        </p:nvSpPr>
        <p:spPr>
          <a:ln/>
        </p:spPr>
      </p:sp>
      <p:sp>
        <p:nvSpPr>
          <p:cNvPr id="466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5C33A60-D32C-4143-99EC-8B5CF1A99FB2}" type="slidenum">
              <a:rPr lang="id-ID" smtClean="0"/>
              <a:pPr eaLnBrk="1" hangingPunct="1"/>
              <a:t>8</a:t>
            </a:fld>
            <a:endParaRPr lang="id-ID" smtClean="0"/>
          </a:p>
        </p:txBody>
      </p:sp>
      <p:sp>
        <p:nvSpPr>
          <p:cNvPr id="467971" name="Rectangle 2"/>
          <p:cNvSpPr>
            <a:spLocks noGrp="1" noRot="1" noChangeAspect="1" noChangeArrowheads="1" noTextEdit="1"/>
          </p:cNvSpPr>
          <p:nvPr>
            <p:ph type="sldImg"/>
          </p:nvPr>
        </p:nvSpPr>
        <p:spPr>
          <a:ln/>
        </p:spPr>
      </p:sp>
      <p:sp>
        <p:nvSpPr>
          <p:cNvPr id="467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DAE5A72-F2F1-438E-AEC7-167F5BE6AC2E}" type="slidenum">
              <a:rPr lang="id-ID" smtClean="0"/>
              <a:pPr eaLnBrk="1" hangingPunct="1"/>
              <a:t>9</a:t>
            </a:fld>
            <a:endParaRPr lang="id-ID" smtClean="0"/>
          </a:p>
        </p:txBody>
      </p:sp>
      <p:sp>
        <p:nvSpPr>
          <p:cNvPr id="468995" name="Rectangle 2"/>
          <p:cNvSpPr>
            <a:spLocks noGrp="1" noRot="1" noChangeAspect="1" noChangeArrowheads="1" noTextEdit="1"/>
          </p:cNvSpPr>
          <p:nvPr>
            <p:ph type="sldImg"/>
          </p:nvPr>
        </p:nvSpPr>
        <p:spPr>
          <a:ln/>
        </p:spPr>
      </p:sp>
      <p:sp>
        <p:nvSpPr>
          <p:cNvPr id="468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2" name="Picture 11" descr="9_02.jpg"/>
          <p:cNvPicPr preferRelativeResize="0">
            <a:picLocks/>
          </p:cNvPicPr>
          <p:nvPr/>
        </p:nvPicPr>
        <p:blipFill>
          <a:blip r:embed="rId2">
            <a:duotone>
              <a:schemeClr val="accent1">
                <a:shade val="45000"/>
                <a:satMod val="135000"/>
              </a:schemeClr>
              <a:prstClr val="white"/>
            </a:duotone>
          </a:blip>
          <a:stretch>
            <a:fillRect/>
          </a:stretch>
        </p:blipFill>
        <p:spPr>
          <a:xfrm>
            <a:off x="7754112" y="0"/>
            <a:ext cx="73152" cy="6858000"/>
          </a:xfrm>
          <a:prstGeom prst="rect">
            <a:avLst/>
          </a:prstGeom>
        </p:spPr>
      </p:pic>
      <p:pic>
        <p:nvPicPr>
          <p:cNvPr id="7" name="Picture 6" descr="1_05.jpg"/>
          <p:cNvPicPr>
            <a:picLocks noChangeAspect="1"/>
          </p:cNvPicPr>
          <p:nvPr/>
        </p:nvPicPr>
        <p:blipFill>
          <a:blip r:embed="rId3"/>
          <a:stretch>
            <a:fillRect/>
          </a:stretch>
        </p:blipFill>
        <p:spPr>
          <a:xfrm>
            <a:off x="7810500" y="0"/>
            <a:ext cx="1333500" cy="6858000"/>
          </a:xfrm>
          <a:prstGeom prst="rect">
            <a:avLst/>
          </a:prstGeom>
        </p:spPr>
      </p:pic>
      <p:grpSp>
        <p:nvGrpSpPr>
          <p:cNvPr id="4" name="Group 17"/>
          <p:cNvGrpSpPr/>
          <p:nvPr/>
        </p:nvGrpSpPr>
        <p:grpSpPr>
          <a:xfrm>
            <a:off x="0" y="6630352"/>
            <a:ext cx="9144000" cy="228600"/>
            <a:chOff x="0" y="6582727"/>
            <a:chExt cx="9144000" cy="228600"/>
          </a:xfrm>
        </p:grpSpPr>
        <p:sp>
          <p:nvSpPr>
            <p:cNvPr id="10" name="Rectangle 9"/>
            <p:cNvSpPr/>
            <p:nvPr/>
          </p:nvSpPr>
          <p:spPr>
            <a:xfrm>
              <a:off x="7813040" y="6582727"/>
              <a:ext cx="1330960" cy="2286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34101" y="6582727"/>
              <a:ext cx="1609724" cy="2286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6582727"/>
              <a:ext cx="6096000" cy="2286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p:nvPr>
        </p:nvSpPr>
        <p:spPr>
          <a:xfrm>
            <a:off x="457200" y="1371600"/>
            <a:ext cx="6781800" cy="1069975"/>
          </a:xfrm>
        </p:spPr>
        <p:txBody>
          <a:bodyPr bIns="0" anchor="b" anchorCtr="0">
            <a:noAutofit/>
          </a:bodyPr>
          <a:lstStyle>
            <a:lvl1pPr>
              <a:defRPr sz="4200" baseline="0"/>
            </a:lvl1pPr>
          </a:lstStyle>
          <a:p>
            <a:r>
              <a:rPr lang="en-US" smtClean="0"/>
              <a:t>Click to edit Master title style</a:t>
            </a:r>
            <a:endParaRPr lang="en-US" dirty="0"/>
          </a:p>
        </p:txBody>
      </p:sp>
      <p:sp>
        <p:nvSpPr>
          <p:cNvPr id="3" name="Subtitle 2"/>
          <p:cNvSpPr>
            <a:spLocks noGrp="1"/>
          </p:cNvSpPr>
          <p:nvPr>
            <p:ph type="subTitle" idx="1"/>
          </p:nvPr>
        </p:nvSpPr>
        <p:spPr>
          <a:xfrm>
            <a:off x="457200" y="2438400"/>
            <a:ext cx="6781800" cy="762000"/>
          </a:xfrm>
        </p:spPr>
        <p:txBody>
          <a:bodyPr lIns="0" tIns="0" rIns="0">
            <a:normAutofit/>
          </a:bodyPr>
          <a:lstStyle>
            <a:lvl1pPr marL="0" indent="0" algn="l">
              <a:buNone/>
              <a:defRPr sz="24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9" name="Date Placeholder 18"/>
          <p:cNvSpPr>
            <a:spLocks noGrp="1"/>
          </p:cNvSpPr>
          <p:nvPr>
            <p:ph type="dt" sz="half" idx="10"/>
          </p:nvPr>
        </p:nvSpPr>
        <p:spPr>
          <a:xfrm>
            <a:off x="6210300" y="6610350"/>
            <a:ext cx="1524000" cy="228600"/>
          </a:xfrm>
        </p:spPr>
        <p:txBody>
          <a:bodyPr/>
          <a:lstStyle/>
          <a:p>
            <a:fld id="{3EF8F0A2-0A73-4522-8AEC-480E1917243E}" type="datetimeFigureOut">
              <a:rPr lang="en-US" smtClean="0"/>
              <a:t>11/22/2016</a:t>
            </a:fld>
            <a:endParaRPr lang="en-US"/>
          </a:p>
        </p:txBody>
      </p:sp>
      <p:sp>
        <p:nvSpPr>
          <p:cNvPr id="20" name="Slide Number Placeholder 19"/>
          <p:cNvSpPr>
            <a:spLocks noGrp="1"/>
          </p:cNvSpPr>
          <p:nvPr>
            <p:ph type="sldNum" sz="quarter" idx="11"/>
          </p:nvPr>
        </p:nvSpPr>
        <p:spPr>
          <a:xfrm>
            <a:off x="7924800" y="6610350"/>
            <a:ext cx="1198880" cy="228600"/>
          </a:xfrm>
        </p:spPr>
        <p:txBody>
          <a:bodyPr/>
          <a:lstStyle/>
          <a:p>
            <a:fld id="{D8047262-4D82-4DAB-8DD7-9D7C08AF8E71}" type="slidenum">
              <a:rPr lang="en-US" smtClean="0"/>
              <a:t>‹#›</a:t>
            </a:fld>
            <a:endParaRPr lang="en-US"/>
          </a:p>
        </p:txBody>
      </p:sp>
      <p:sp>
        <p:nvSpPr>
          <p:cNvPr id="21" name="Footer Placeholder 20"/>
          <p:cNvSpPr>
            <a:spLocks noGrp="1"/>
          </p:cNvSpPr>
          <p:nvPr>
            <p:ph type="ftr" sz="quarter" idx="12"/>
          </p:nvPr>
        </p:nvSpPr>
        <p:spPr>
          <a:xfrm>
            <a:off x="457200" y="6611112"/>
            <a:ext cx="5600700" cy="228600"/>
          </a:xfrm>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4" name="Group 10"/>
          <p:cNvGrpSpPr/>
          <p:nvPr/>
        </p:nvGrpSpPr>
        <p:grpSpPr>
          <a:xfrm>
            <a:off x="0" y="6631305"/>
            <a:ext cx="9144000" cy="228600"/>
            <a:chOff x="0" y="6583680"/>
            <a:chExt cx="9144000" cy="228600"/>
          </a:xfrm>
        </p:grpSpPr>
        <p:sp>
          <p:nvSpPr>
            <p:cNvPr id="12" name="Rectangle 1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Date Placeholder 21"/>
          <p:cNvSpPr>
            <a:spLocks noGrp="1"/>
          </p:cNvSpPr>
          <p:nvPr>
            <p:ph type="dt" sz="half" idx="10"/>
          </p:nvPr>
        </p:nvSpPr>
        <p:spPr/>
        <p:txBody>
          <a:bodyPr/>
          <a:lstStyle/>
          <a:p>
            <a:fld id="{3EF8F0A2-0A73-4522-8AEC-480E1917243E}" type="datetimeFigureOut">
              <a:rPr lang="en-US" smtClean="0"/>
              <a:t>11/22/2016</a:t>
            </a:fld>
            <a:endParaRPr lang="en-US"/>
          </a:p>
        </p:txBody>
      </p:sp>
      <p:sp>
        <p:nvSpPr>
          <p:cNvPr id="23" name="Slide Number Placeholder 22"/>
          <p:cNvSpPr>
            <a:spLocks noGrp="1"/>
          </p:cNvSpPr>
          <p:nvPr>
            <p:ph type="sldNum" sz="quarter" idx="11"/>
          </p:nvPr>
        </p:nvSpPr>
        <p:spPr/>
        <p:txBody>
          <a:bodyPr/>
          <a:lstStyle/>
          <a:p>
            <a:fld id="{D8047262-4D82-4DAB-8DD7-9D7C08AF8E71}" type="slidenum">
              <a:rPr lang="en-US" smtClean="0"/>
              <a:t>‹#›</a:t>
            </a:fld>
            <a:endParaRPr lang="en-US"/>
          </a:p>
        </p:txBody>
      </p:sp>
      <p:sp>
        <p:nvSpPr>
          <p:cNvPr id="24" name="Footer Placeholder 23"/>
          <p:cNvSpPr>
            <a:spLocks noGrp="1"/>
          </p:cNvSpPr>
          <p:nvPr>
            <p:ph type="ftr" sz="quarter" idx="12"/>
          </p:nvPr>
        </p:nvSpPr>
        <p:spPr/>
        <p:txBody>
          <a:bodyPr/>
          <a:lstStyle/>
          <a:p>
            <a:endParaRPr lang="en-US"/>
          </a:p>
        </p:txBody>
      </p:sp>
      <p:pic>
        <p:nvPicPr>
          <p:cNvPr id="11" name="Picture 10" descr="bar_06.png"/>
          <p:cNvPicPr>
            <a:picLocks noChangeAspect="1"/>
          </p:cNvPicPr>
          <p:nvPr/>
        </p:nvPicPr>
        <p:blipFill>
          <a:blip r:embed="rId2">
            <a:duotone>
              <a:schemeClr val="accent2">
                <a:shade val="45000"/>
                <a:satMod val="135000"/>
              </a:schemeClr>
              <a:prstClr val="white"/>
            </a:duotone>
          </a:blip>
          <a:stretch>
            <a:fillRect/>
          </a:stretch>
        </p:blipFill>
        <p:spPr>
          <a:xfrm>
            <a:off x="0" y="403860"/>
            <a:ext cx="9144000" cy="53340"/>
          </a:xfrm>
          <a:prstGeom prst="rect">
            <a:avLst/>
          </a:prstGeom>
        </p:spPr>
      </p:pic>
      <p:pic>
        <p:nvPicPr>
          <p:cNvPr id="14" name="Picture 13" descr="2_01.jpg"/>
          <p:cNvPicPr>
            <a:picLocks noChangeAspect="1"/>
          </p:cNvPicPr>
          <p:nvPr/>
        </p:nvPicPr>
        <p:blipFill>
          <a:blip r:embed="rId3"/>
          <a:stretch>
            <a:fillRect/>
          </a:stretch>
        </p:blipFill>
        <p:spPr>
          <a:xfrm>
            <a:off x="0" y="0"/>
            <a:ext cx="9144000" cy="40386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89085"/>
            <a:ext cx="2057400" cy="553707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585216"/>
            <a:ext cx="6019800" cy="55412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10"/>
          <p:cNvGrpSpPr/>
          <p:nvPr/>
        </p:nvGrpSpPr>
        <p:grpSpPr>
          <a:xfrm>
            <a:off x="0" y="6631305"/>
            <a:ext cx="9144000" cy="228600"/>
            <a:chOff x="0" y="6583680"/>
            <a:chExt cx="9144000" cy="228600"/>
          </a:xfrm>
        </p:grpSpPr>
        <p:sp>
          <p:nvSpPr>
            <p:cNvPr id="12" name="Rectangle 1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Date Placeholder 21"/>
          <p:cNvSpPr>
            <a:spLocks noGrp="1"/>
          </p:cNvSpPr>
          <p:nvPr>
            <p:ph type="dt" sz="half" idx="10"/>
          </p:nvPr>
        </p:nvSpPr>
        <p:spPr/>
        <p:txBody>
          <a:bodyPr/>
          <a:lstStyle/>
          <a:p>
            <a:fld id="{3EF8F0A2-0A73-4522-8AEC-480E1917243E}" type="datetimeFigureOut">
              <a:rPr lang="en-US" smtClean="0"/>
              <a:t>11/22/2016</a:t>
            </a:fld>
            <a:endParaRPr lang="en-US"/>
          </a:p>
        </p:txBody>
      </p:sp>
      <p:sp>
        <p:nvSpPr>
          <p:cNvPr id="23" name="Slide Number Placeholder 22"/>
          <p:cNvSpPr>
            <a:spLocks noGrp="1"/>
          </p:cNvSpPr>
          <p:nvPr>
            <p:ph type="sldNum" sz="quarter" idx="11"/>
          </p:nvPr>
        </p:nvSpPr>
        <p:spPr/>
        <p:txBody>
          <a:bodyPr/>
          <a:lstStyle/>
          <a:p>
            <a:fld id="{D8047262-4D82-4DAB-8DD7-9D7C08AF8E71}" type="slidenum">
              <a:rPr lang="en-US" smtClean="0"/>
              <a:t>‹#›</a:t>
            </a:fld>
            <a:endParaRPr lang="en-US"/>
          </a:p>
        </p:txBody>
      </p:sp>
      <p:sp>
        <p:nvSpPr>
          <p:cNvPr id="24" name="Footer Placeholder 23"/>
          <p:cNvSpPr>
            <a:spLocks noGrp="1"/>
          </p:cNvSpPr>
          <p:nvPr>
            <p:ph type="ftr" sz="quarter" idx="12"/>
          </p:nvPr>
        </p:nvSpPr>
        <p:spPr/>
        <p:txBody>
          <a:bodyPr/>
          <a:lstStyle/>
          <a:p>
            <a:endParaRPr lang="en-US"/>
          </a:p>
        </p:txBody>
      </p:sp>
      <p:pic>
        <p:nvPicPr>
          <p:cNvPr id="11" name="Picture 10" descr="bar_06.png"/>
          <p:cNvPicPr>
            <a:picLocks noChangeAspect="1"/>
          </p:cNvPicPr>
          <p:nvPr/>
        </p:nvPicPr>
        <p:blipFill>
          <a:blip r:embed="rId2">
            <a:duotone>
              <a:schemeClr val="accent2">
                <a:shade val="45000"/>
                <a:satMod val="135000"/>
              </a:schemeClr>
              <a:prstClr val="white"/>
            </a:duotone>
          </a:blip>
          <a:stretch>
            <a:fillRect/>
          </a:stretch>
        </p:blipFill>
        <p:spPr>
          <a:xfrm>
            <a:off x="0" y="403860"/>
            <a:ext cx="9144000" cy="53340"/>
          </a:xfrm>
          <a:prstGeom prst="rect">
            <a:avLst/>
          </a:prstGeom>
        </p:spPr>
      </p:pic>
      <p:pic>
        <p:nvPicPr>
          <p:cNvPr id="14" name="Picture 13" descr="2_01.jpg"/>
          <p:cNvPicPr>
            <a:picLocks noChangeAspect="1"/>
          </p:cNvPicPr>
          <p:nvPr/>
        </p:nvPicPr>
        <p:blipFill>
          <a:blip r:embed="rId3"/>
          <a:stretch>
            <a:fillRect/>
          </a:stretch>
        </p:blipFill>
        <p:spPr>
          <a:xfrm>
            <a:off x="0" y="0"/>
            <a:ext cx="9144000" cy="40386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20"/>
          <p:cNvGrpSpPr/>
          <p:nvPr/>
        </p:nvGrpSpPr>
        <p:grpSpPr>
          <a:xfrm>
            <a:off x="0" y="6631305"/>
            <a:ext cx="9144000" cy="228600"/>
            <a:chOff x="0" y="6583680"/>
            <a:chExt cx="9144000" cy="228600"/>
          </a:xfrm>
        </p:grpSpPr>
        <p:sp>
          <p:nvSpPr>
            <p:cNvPr id="32" name="Rectangle 3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descr="bar_06.png"/>
          <p:cNvPicPr>
            <a:picLocks noChangeAspect="1"/>
          </p:cNvPicPr>
          <p:nvPr/>
        </p:nvPicPr>
        <p:blipFill>
          <a:blip r:embed="rId2">
            <a:duotone>
              <a:schemeClr val="accent2">
                <a:shade val="45000"/>
                <a:satMod val="135000"/>
              </a:schemeClr>
              <a:prstClr val="white"/>
            </a:duotone>
          </a:blip>
          <a:stretch>
            <a:fillRect/>
          </a:stretch>
        </p:blipFill>
        <p:spPr>
          <a:xfrm>
            <a:off x="0" y="403860"/>
            <a:ext cx="9144000" cy="53340"/>
          </a:xfrm>
          <a:prstGeom prst="rect">
            <a:avLst/>
          </a:prstGeom>
        </p:spPr>
      </p:pic>
      <p:pic>
        <p:nvPicPr>
          <p:cNvPr id="10" name="Picture 9" descr="2_01.jpg"/>
          <p:cNvPicPr>
            <a:picLocks noChangeAspect="1"/>
          </p:cNvPicPr>
          <p:nvPr/>
        </p:nvPicPr>
        <p:blipFill>
          <a:blip r:embed="rId3"/>
          <a:stretch>
            <a:fillRect/>
          </a:stretch>
        </p:blipFill>
        <p:spPr>
          <a:xfrm>
            <a:off x="0" y="0"/>
            <a:ext cx="9144000" cy="40386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16"/>
          <p:cNvSpPr>
            <a:spLocks noGrp="1"/>
          </p:cNvSpPr>
          <p:nvPr>
            <p:ph type="dt" sz="half" idx="10"/>
          </p:nvPr>
        </p:nvSpPr>
        <p:spPr/>
        <p:txBody>
          <a:bodyPr/>
          <a:lstStyle/>
          <a:p>
            <a:fld id="{3EF8F0A2-0A73-4522-8AEC-480E1917243E}" type="datetimeFigureOut">
              <a:rPr lang="en-US" smtClean="0"/>
              <a:t>11/22/2016</a:t>
            </a:fld>
            <a:endParaRPr lang="en-US"/>
          </a:p>
        </p:txBody>
      </p:sp>
      <p:sp>
        <p:nvSpPr>
          <p:cNvPr id="18" name="Slide Number Placeholder 17"/>
          <p:cNvSpPr>
            <a:spLocks noGrp="1"/>
          </p:cNvSpPr>
          <p:nvPr>
            <p:ph type="sldNum" sz="quarter" idx="11"/>
          </p:nvPr>
        </p:nvSpPr>
        <p:spPr/>
        <p:txBody>
          <a:bodyPr/>
          <a:lstStyle/>
          <a:p>
            <a:fld id="{D8047262-4D82-4DAB-8DD7-9D7C08AF8E71}" type="slidenum">
              <a:rPr lang="en-US" smtClean="0"/>
              <a:t>‹#›</a:t>
            </a:fld>
            <a:endParaRPr lang="en-US"/>
          </a:p>
        </p:txBody>
      </p:sp>
      <p:sp>
        <p:nvSpPr>
          <p:cNvPr id="20" name="Footer Placeholder 19"/>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22"/>
          <p:cNvGrpSpPr/>
          <p:nvPr/>
        </p:nvGrpSpPr>
        <p:grpSpPr>
          <a:xfrm>
            <a:off x="1438274" y="6629400"/>
            <a:ext cx="7705726" cy="228600"/>
            <a:chOff x="1438274" y="6629400"/>
            <a:chExt cx="7705726" cy="228600"/>
          </a:xfrm>
        </p:grpSpPr>
        <p:sp>
          <p:nvSpPr>
            <p:cNvPr id="27" name="Rectangle 26"/>
            <p:cNvSpPr/>
            <p:nvPr/>
          </p:nvSpPr>
          <p:spPr>
            <a:xfrm>
              <a:off x="8763000" y="662940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142480" y="662940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438274" y="6629400"/>
              <a:ext cx="5663565"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1752600" y="5245101"/>
            <a:ext cx="6934199" cy="1155700"/>
          </a:xfrm>
        </p:spPr>
        <p:txBody>
          <a:bodyPr anchor="t">
            <a:normAutofit/>
          </a:bodyPr>
          <a:lstStyle>
            <a:lvl1pPr algn="r">
              <a:defRPr sz="4200" b="0" i="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52600" y="4114800"/>
            <a:ext cx="6934199" cy="1130300"/>
          </a:xfrm>
        </p:spPr>
        <p:txBody>
          <a:bodyPr anchor="b">
            <a:normAutofit/>
          </a:bodyPr>
          <a:lstStyle>
            <a:lvl1pPr marL="0" indent="0" algn="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10" name="Picture 9" descr="9_01.jpg"/>
          <p:cNvPicPr>
            <a:picLocks noChangeAspect="1"/>
          </p:cNvPicPr>
          <p:nvPr/>
        </p:nvPicPr>
        <p:blipFill>
          <a:blip r:embed="rId2"/>
          <a:stretch>
            <a:fillRect/>
          </a:stretch>
        </p:blipFill>
        <p:spPr>
          <a:xfrm>
            <a:off x="0" y="0"/>
            <a:ext cx="1363980" cy="6858000"/>
          </a:xfrm>
          <a:prstGeom prst="rect">
            <a:avLst/>
          </a:prstGeom>
        </p:spPr>
      </p:pic>
      <p:sp>
        <p:nvSpPr>
          <p:cNvPr id="24" name="Date Placeholder 23"/>
          <p:cNvSpPr>
            <a:spLocks noGrp="1"/>
          </p:cNvSpPr>
          <p:nvPr>
            <p:ph type="dt" sz="half" idx="10"/>
          </p:nvPr>
        </p:nvSpPr>
        <p:spPr>
          <a:xfrm>
            <a:off x="7162800" y="6610350"/>
            <a:ext cx="1524000" cy="246888"/>
          </a:xfrm>
        </p:spPr>
        <p:txBody>
          <a:bodyPr/>
          <a:lstStyle/>
          <a:p>
            <a:fld id="{3EF8F0A2-0A73-4522-8AEC-480E1917243E}" type="datetimeFigureOut">
              <a:rPr lang="en-US" smtClean="0"/>
              <a:t>11/22/2016</a:t>
            </a:fld>
            <a:endParaRPr lang="en-US"/>
          </a:p>
        </p:txBody>
      </p:sp>
      <p:sp>
        <p:nvSpPr>
          <p:cNvPr id="25" name="Slide Number Placeholder 24"/>
          <p:cNvSpPr>
            <a:spLocks noGrp="1"/>
          </p:cNvSpPr>
          <p:nvPr>
            <p:ph type="sldNum" sz="quarter" idx="11"/>
          </p:nvPr>
        </p:nvSpPr>
        <p:spPr>
          <a:xfrm>
            <a:off x="8742680" y="6610350"/>
            <a:ext cx="381000" cy="246888"/>
          </a:xfrm>
        </p:spPr>
        <p:txBody>
          <a:bodyPr/>
          <a:lstStyle/>
          <a:p>
            <a:fld id="{D8047262-4D82-4DAB-8DD7-9D7C08AF8E71}" type="slidenum">
              <a:rPr lang="en-US" smtClean="0"/>
              <a:t>‹#›</a:t>
            </a:fld>
            <a:endParaRPr lang="en-US"/>
          </a:p>
        </p:txBody>
      </p:sp>
      <p:sp>
        <p:nvSpPr>
          <p:cNvPr id="26" name="Footer Placeholder 25"/>
          <p:cNvSpPr>
            <a:spLocks noGrp="1"/>
          </p:cNvSpPr>
          <p:nvPr>
            <p:ph type="ftr" sz="quarter" idx="12"/>
          </p:nvPr>
        </p:nvSpPr>
        <p:spPr>
          <a:xfrm>
            <a:off x="1524000" y="6610350"/>
            <a:ext cx="5562600" cy="247650"/>
          </a:xfrm>
        </p:spPr>
        <p:txBody>
          <a:bodyPr/>
          <a:lstStyle/>
          <a:p>
            <a:endParaRPr lang="en-US"/>
          </a:p>
        </p:txBody>
      </p:sp>
      <p:pic>
        <p:nvPicPr>
          <p:cNvPr id="20" name="Picture 19" descr="vert_bar_02.png"/>
          <p:cNvPicPr preferRelativeResize="0">
            <a:picLocks/>
          </p:cNvPicPr>
          <p:nvPr/>
        </p:nvPicPr>
        <p:blipFill>
          <a:blip r:embed="rId3">
            <a:duotone>
              <a:schemeClr val="accent3">
                <a:shade val="45000"/>
                <a:satMod val="135000"/>
              </a:schemeClr>
              <a:prstClr val="white"/>
            </a:duotone>
          </a:blip>
          <a:stretch>
            <a:fillRect/>
          </a:stretch>
        </p:blipFill>
        <p:spPr>
          <a:xfrm>
            <a:off x="1362456" y="0"/>
            <a:ext cx="73152" cy="6858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3" name="Picture 12" descr="bar_06.png"/>
          <p:cNvPicPr>
            <a:picLocks noChangeAspect="1"/>
          </p:cNvPicPr>
          <p:nvPr/>
        </p:nvPicPr>
        <p:blipFill>
          <a:blip r:embed="rId2">
            <a:duotone>
              <a:schemeClr val="accent4">
                <a:shade val="45000"/>
                <a:satMod val="135000"/>
              </a:schemeClr>
              <a:prstClr val="white"/>
            </a:duotone>
          </a:blip>
          <a:stretch>
            <a:fillRect/>
          </a:stretch>
        </p:blipFill>
        <p:spPr>
          <a:xfrm>
            <a:off x="0" y="403860"/>
            <a:ext cx="9144000" cy="5334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pic>
        <p:nvPicPr>
          <p:cNvPr id="12" name="Picture 11" descr="3_01.jpg"/>
          <p:cNvPicPr>
            <a:picLocks noChangeAspect="1"/>
          </p:cNvPicPr>
          <p:nvPr/>
        </p:nvPicPr>
        <p:blipFill>
          <a:blip r:embed="rId3"/>
          <a:stretch>
            <a:fillRect/>
          </a:stretch>
        </p:blipFill>
        <p:spPr>
          <a:xfrm>
            <a:off x="0" y="0"/>
            <a:ext cx="9144000" cy="403860"/>
          </a:xfrm>
          <a:prstGeom prst="rect">
            <a:avLst/>
          </a:prstGeom>
        </p:spPr>
      </p:pic>
      <p:sp>
        <p:nvSpPr>
          <p:cNvPr id="14" name="Content Placeholder 13"/>
          <p:cNvSpPr>
            <a:spLocks noGrp="1"/>
          </p:cNvSpPr>
          <p:nvPr>
            <p:ph sz="quarter" idx="13"/>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Content Placeholder 15"/>
          <p:cNvSpPr>
            <a:spLocks noGrp="1"/>
          </p:cNvSpPr>
          <p:nvPr>
            <p:ph sz="quarter" idx="14"/>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3" name="Group 14"/>
          <p:cNvGrpSpPr/>
          <p:nvPr/>
        </p:nvGrpSpPr>
        <p:grpSpPr>
          <a:xfrm>
            <a:off x="0" y="6631305"/>
            <a:ext cx="9144000" cy="228600"/>
            <a:chOff x="0" y="6583680"/>
            <a:chExt cx="9144000" cy="228600"/>
          </a:xfrm>
        </p:grpSpPr>
        <p:sp>
          <p:nvSpPr>
            <p:cNvPr id="17" name="Rectangle 16"/>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Date Placeholder 19"/>
          <p:cNvSpPr>
            <a:spLocks noGrp="1"/>
          </p:cNvSpPr>
          <p:nvPr>
            <p:ph type="dt" sz="half" idx="15"/>
          </p:nvPr>
        </p:nvSpPr>
        <p:spPr/>
        <p:txBody>
          <a:bodyPr/>
          <a:lstStyle/>
          <a:p>
            <a:fld id="{3EF8F0A2-0A73-4522-8AEC-480E1917243E}" type="datetimeFigureOut">
              <a:rPr lang="en-US" smtClean="0"/>
              <a:t>11/22/2016</a:t>
            </a:fld>
            <a:endParaRPr lang="en-US"/>
          </a:p>
        </p:txBody>
      </p:sp>
      <p:sp>
        <p:nvSpPr>
          <p:cNvPr id="21" name="Slide Number Placeholder 20"/>
          <p:cNvSpPr>
            <a:spLocks noGrp="1"/>
          </p:cNvSpPr>
          <p:nvPr>
            <p:ph type="sldNum" sz="quarter" idx="16"/>
          </p:nvPr>
        </p:nvSpPr>
        <p:spPr/>
        <p:txBody>
          <a:bodyPr/>
          <a:lstStyle/>
          <a:p>
            <a:fld id="{D8047262-4D82-4DAB-8DD7-9D7C08AF8E71}" type="slidenum">
              <a:rPr lang="en-US" smtClean="0"/>
              <a:t>‹#›</a:t>
            </a:fld>
            <a:endParaRPr lang="en-US"/>
          </a:p>
        </p:txBody>
      </p:sp>
      <p:sp>
        <p:nvSpPr>
          <p:cNvPr id="22" name="Footer Placeholder 21"/>
          <p:cNvSpPr>
            <a:spLocks noGrp="1"/>
          </p:cNvSpPr>
          <p:nvPr>
            <p:ph type="ftr" sz="quarter" idx="17"/>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981200"/>
            <a:ext cx="4040188" cy="411162"/>
          </a:xfrm>
        </p:spPr>
        <p:txBody>
          <a:bodyPr lIns="0" rIns="0" anchor="b">
            <a:noAutofit/>
          </a:bodyPr>
          <a:lstStyle>
            <a:lvl1pPr marL="0" indent="0">
              <a:lnSpc>
                <a:spcPct val="100000"/>
              </a:lnSpc>
              <a:buNone/>
              <a:defRPr sz="16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pic>
        <p:nvPicPr>
          <p:cNvPr id="14" name="Picture 13" descr="4_01.jpg"/>
          <p:cNvPicPr>
            <a:picLocks noChangeAspect="1"/>
          </p:cNvPicPr>
          <p:nvPr/>
        </p:nvPicPr>
        <p:blipFill>
          <a:blip r:embed="rId2"/>
          <a:stretch>
            <a:fillRect/>
          </a:stretch>
        </p:blipFill>
        <p:spPr>
          <a:xfrm>
            <a:off x="0" y="0"/>
            <a:ext cx="9144000" cy="403860"/>
          </a:xfrm>
          <a:prstGeom prst="rect">
            <a:avLst/>
          </a:prstGeom>
        </p:spPr>
      </p:pic>
      <p:sp>
        <p:nvSpPr>
          <p:cNvPr id="15" name="Text Placeholder 2"/>
          <p:cNvSpPr>
            <a:spLocks noGrp="1"/>
          </p:cNvSpPr>
          <p:nvPr>
            <p:ph type="body" idx="13"/>
          </p:nvPr>
        </p:nvSpPr>
        <p:spPr>
          <a:xfrm>
            <a:off x="4648200" y="1981200"/>
            <a:ext cx="4040188" cy="411162"/>
          </a:xfrm>
        </p:spPr>
        <p:txBody>
          <a:bodyPr lIns="0" rIns="0" anchor="b">
            <a:noAutofit/>
          </a:bodyPr>
          <a:lstStyle>
            <a:lvl1pPr marL="0" indent="0">
              <a:lnSpc>
                <a:spcPct val="100000"/>
              </a:lnSpc>
              <a:buNone/>
              <a:defRPr sz="16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7" name="Content Placeholder 16"/>
          <p:cNvSpPr>
            <a:spLocks noGrp="1"/>
          </p:cNvSpPr>
          <p:nvPr>
            <p:ph sz="quarter" idx="14"/>
          </p:nvPr>
        </p:nvSpPr>
        <p:spPr>
          <a:xfrm>
            <a:off x="457200" y="2438400"/>
            <a:ext cx="40386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9" name="Content Placeholder 18"/>
          <p:cNvSpPr>
            <a:spLocks noGrp="1"/>
          </p:cNvSpPr>
          <p:nvPr>
            <p:ph sz="quarter" idx="15"/>
          </p:nvPr>
        </p:nvSpPr>
        <p:spPr>
          <a:xfrm>
            <a:off x="4648200" y="2438400"/>
            <a:ext cx="40386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6" name="Picture 15" descr="bar_06.png"/>
          <p:cNvPicPr>
            <a:picLocks noChangeAspect="1"/>
          </p:cNvPicPr>
          <p:nvPr/>
        </p:nvPicPr>
        <p:blipFill>
          <a:blip r:embed="rId3">
            <a:duotone>
              <a:schemeClr val="accent5">
                <a:shade val="45000"/>
                <a:satMod val="135000"/>
              </a:schemeClr>
              <a:prstClr val="white"/>
            </a:duotone>
          </a:blip>
          <a:stretch>
            <a:fillRect/>
          </a:stretch>
        </p:blipFill>
        <p:spPr>
          <a:xfrm>
            <a:off x="0" y="403860"/>
            <a:ext cx="9144000" cy="53340"/>
          </a:xfrm>
          <a:prstGeom prst="rect">
            <a:avLst/>
          </a:prstGeom>
        </p:spPr>
      </p:pic>
      <p:grpSp>
        <p:nvGrpSpPr>
          <p:cNvPr id="4" name="Group 17"/>
          <p:cNvGrpSpPr/>
          <p:nvPr/>
        </p:nvGrpSpPr>
        <p:grpSpPr>
          <a:xfrm>
            <a:off x="0" y="6631305"/>
            <a:ext cx="9144000" cy="228600"/>
            <a:chOff x="0" y="6583680"/>
            <a:chExt cx="9144000" cy="228600"/>
          </a:xfrm>
        </p:grpSpPr>
        <p:sp>
          <p:nvSpPr>
            <p:cNvPr id="20" name="Rectangle 19"/>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Date Placeholder 22"/>
          <p:cNvSpPr>
            <a:spLocks noGrp="1"/>
          </p:cNvSpPr>
          <p:nvPr>
            <p:ph type="dt" sz="half" idx="16"/>
          </p:nvPr>
        </p:nvSpPr>
        <p:spPr/>
        <p:txBody>
          <a:bodyPr/>
          <a:lstStyle/>
          <a:p>
            <a:fld id="{3EF8F0A2-0A73-4522-8AEC-480E1917243E}" type="datetimeFigureOut">
              <a:rPr lang="en-US" smtClean="0"/>
              <a:t>11/22/2016</a:t>
            </a:fld>
            <a:endParaRPr lang="en-US"/>
          </a:p>
        </p:txBody>
      </p:sp>
      <p:sp>
        <p:nvSpPr>
          <p:cNvPr id="24" name="Slide Number Placeholder 23"/>
          <p:cNvSpPr>
            <a:spLocks noGrp="1"/>
          </p:cNvSpPr>
          <p:nvPr>
            <p:ph type="sldNum" sz="quarter" idx="17"/>
          </p:nvPr>
        </p:nvSpPr>
        <p:spPr/>
        <p:txBody>
          <a:bodyPr/>
          <a:lstStyle/>
          <a:p>
            <a:fld id="{D8047262-4D82-4DAB-8DD7-9D7C08AF8E71}" type="slidenum">
              <a:rPr lang="en-US" smtClean="0"/>
              <a:t>‹#›</a:t>
            </a:fld>
            <a:endParaRPr lang="en-US"/>
          </a:p>
        </p:txBody>
      </p:sp>
      <p:sp>
        <p:nvSpPr>
          <p:cNvPr id="25" name="Footer Placeholder 24"/>
          <p:cNvSpPr>
            <a:spLocks noGrp="1"/>
          </p:cNvSpPr>
          <p:nvPr>
            <p:ph type="ftr" sz="quarter" idx="18"/>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10" name="Picture 9" descr="2_01.jpg"/>
          <p:cNvPicPr>
            <a:picLocks noChangeAspect="1"/>
          </p:cNvPicPr>
          <p:nvPr/>
        </p:nvPicPr>
        <p:blipFill>
          <a:blip r:embed="rId2"/>
          <a:stretch>
            <a:fillRect/>
          </a:stretch>
        </p:blipFill>
        <p:spPr>
          <a:xfrm>
            <a:off x="0" y="0"/>
            <a:ext cx="9144000" cy="403860"/>
          </a:xfrm>
          <a:prstGeom prst="rect">
            <a:avLst/>
          </a:prstGeom>
        </p:spPr>
      </p:pic>
      <p:pic>
        <p:nvPicPr>
          <p:cNvPr id="11" name="Picture 10" descr="bar_06.png"/>
          <p:cNvPicPr>
            <a:picLocks noChangeAspect="1"/>
          </p:cNvPicPr>
          <p:nvPr/>
        </p:nvPicPr>
        <p:blipFill>
          <a:blip r:embed="rId3">
            <a:duotone>
              <a:schemeClr val="accent6">
                <a:shade val="45000"/>
                <a:satMod val="135000"/>
              </a:schemeClr>
              <a:prstClr val="white"/>
            </a:duotone>
          </a:blip>
          <a:stretch>
            <a:fillRect/>
          </a:stretch>
        </p:blipFill>
        <p:spPr>
          <a:xfrm>
            <a:off x="0" y="403860"/>
            <a:ext cx="9144000" cy="53340"/>
          </a:xfrm>
          <a:prstGeom prst="rect">
            <a:avLst/>
          </a:prstGeom>
        </p:spPr>
      </p:pic>
      <p:grpSp>
        <p:nvGrpSpPr>
          <p:cNvPr id="3" name="Group 11"/>
          <p:cNvGrpSpPr/>
          <p:nvPr/>
        </p:nvGrpSpPr>
        <p:grpSpPr>
          <a:xfrm>
            <a:off x="0" y="6631305"/>
            <a:ext cx="9144000" cy="228600"/>
            <a:chOff x="0" y="6583680"/>
            <a:chExt cx="9144000" cy="228600"/>
          </a:xfrm>
        </p:grpSpPr>
        <p:sp>
          <p:nvSpPr>
            <p:cNvPr id="13" name="Rectangle 12"/>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Date Placeholder 15"/>
          <p:cNvSpPr>
            <a:spLocks noGrp="1"/>
          </p:cNvSpPr>
          <p:nvPr>
            <p:ph type="dt" sz="half" idx="10"/>
          </p:nvPr>
        </p:nvSpPr>
        <p:spPr/>
        <p:txBody>
          <a:bodyPr/>
          <a:lstStyle/>
          <a:p>
            <a:fld id="{3EF8F0A2-0A73-4522-8AEC-480E1917243E}" type="datetimeFigureOut">
              <a:rPr lang="en-US" smtClean="0"/>
              <a:t>11/22/2016</a:t>
            </a:fld>
            <a:endParaRPr lang="en-US"/>
          </a:p>
        </p:txBody>
      </p:sp>
      <p:sp>
        <p:nvSpPr>
          <p:cNvPr id="17" name="Slide Number Placeholder 16"/>
          <p:cNvSpPr>
            <a:spLocks noGrp="1"/>
          </p:cNvSpPr>
          <p:nvPr>
            <p:ph type="sldNum" sz="quarter" idx="11"/>
          </p:nvPr>
        </p:nvSpPr>
        <p:spPr/>
        <p:txBody>
          <a:bodyPr/>
          <a:lstStyle/>
          <a:p>
            <a:fld id="{D8047262-4D82-4DAB-8DD7-9D7C08AF8E71}" type="slidenum">
              <a:rPr lang="en-US" smtClean="0"/>
              <a:t>‹#›</a:t>
            </a:fld>
            <a:endParaRPr lang="en-US"/>
          </a:p>
        </p:txBody>
      </p:sp>
      <p:sp>
        <p:nvSpPr>
          <p:cNvPr id="18" name="Footer Placeholder 17"/>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8"/>
          <p:cNvGrpSpPr/>
          <p:nvPr/>
        </p:nvGrpSpPr>
        <p:grpSpPr>
          <a:xfrm>
            <a:off x="0" y="6631305"/>
            <a:ext cx="9144000" cy="228600"/>
            <a:chOff x="0" y="6583680"/>
            <a:chExt cx="9144000" cy="228600"/>
          </a:xfrm>
        </p:grpSpPr>
        <p:sp>
          <p:nvSpPr>
            <p:cNvPr id="10" name="Rectangle 9"/>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Date Placeholder 12"/>
          <p:cNvSpPr>
            <a:spLocks noGrp="1"/>
          </p:cNvSpPr>
          <p:nvPr>
            <p:ph type="dt" sz="half" idx="10"/>
          </p:nvPr>
        </p:nvSpPr>
        <p:spPr/>
        <p:txBody>
          <a:bodyPr/>
          <a:lstStyle/>
          <a:p>
            <a:fld id="{3EF8F0A2-0A73-4522-8AEC-480E1917243E}" type="datetimeFigureOut">
              <a:rPr lang="en-US" smtClean="0"/>
              <a:t>11/22/2016</a:t>
            </a:fld>
            <a:endParaRPr lang="en-US"/>
          </a:p>
        </p:txBody>
      </p:sp>
      <p:sp>
        <p:nvSpPr>
          <p:cNvPr id="14" name="Slide Number Placeholder 13"/>
          <p:cNvSpPr>
            <a:spLocks noGrp="1"/>
          </p:cNvSpPr>
          <p:nvPr>
            <p:ph type="sldNum" sz="quarter" idx="11"/>
          </p:nvPr>
        </p:nvSpPr>
        <p:spPr/>
        <p:txBody>
          <a:bodyPr/>
          <a:lstStyle/>
          <a:p>
            <a:fld id="{D8047262-4D82-4DAB-8DD7-9D7C08AF8E71}" type="slidenum">
              <a:rPr lang="en-US" smtClean="0"/>
              <a:t>‹#›</a:t>
            </a:fld>
            <a:endParaRPr lang="en-US"/>
          </a:p>
        </p:txBody>
      </p:sp>
      <p:sp>
        <p:nvSpPr>
          <p:cNvPr id="22" name="Footer Placeholder 21"/>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2" name="Picture 11" descr="3_01.jpg"/>
          <p:cNvPicPr>
            <a:picLocks noChangeAspect="1"/>
          </p:cNvPicPr>
          <p:nvPr/>
        </p:nvPicPr>
        <p:blipFill>
          <a:blip r:embed="rId2"/>
          <a:stretch>
            <a:fillRect/>
          </a:stretch>
        </p:blipFill>
        <p:spPr>
          <a:xfrm>
            <a:off x="0" y="0"/>
            <a:ext cx="9144000" cy="403860"/>
          </a:xfrm>
          <a:prstGeom prst="rect">
            <a:avLst/>
          </a:prstGeom>
        </p:spPr>
      </p:pic>
      <p:sp>
        <p:nvSpPr>
          <p:cNvPr id="13" name="Text Placeholder 2"/>
          <p:cNvSpPr>
            <a:spLocks noGrp="1"/>
          </p:cNvSpPr>
          <p:nvPr>
            <p:ph type="title"/>
          </p:nvPr>
        </p:nvSpPr>
        <p:spPr>
          <a:xfrm>
            <a:off x="457200" y="1524000"/>
            <a:ext cx="3352800" cy="914400"/>
          </a:xfrm>
        </p:spPr>
        <p:txBody>
          <a:bodyPr lIns="0" rIns="0" anchor="b">
            <a:noAutofit/>
          </a:bodyPr>
          <a:lstStyle>
            <a:lvl1pPr marL="0" indent="0">
              <a:lnSpc>
                <a:spcPct val="100000"/>
              </a:lnSpc>
              <a:buNone/>
              <a:defRPr sz="18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title style</a:t>
            </a:r>
          </a:p>
        </p:txBody>
      </p:sp>
      <p:sp>
        <p:nvSpPr>
          <p:cNvPr id="15" name="Content Placeholder 14"/>
          <p:cNvSpPr>
            <a:spLocks noGrp="1"/>
          </p:cNvSpPr>
          <p:nvPr>
            <p:ph sz="quarter" idx="14"/>
          </p:nvPr>
        </p:nvSpPr>
        <p:spPr>
          <a:xfrm>
            <a:off x="4419600" y="1524000"/>
            <a:ext cx="42672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idx="2"/>
          </p:nvPr>
        </p:nvSpPr>
        <p:spPr>
          <a:xfrm>
            <a:off x="457201" y="2514599"/>
            <a:ext cx="3352800" cy="3127248"/>
          </a:xfrm>
        </p:spPr>
        <p:txBody>
          <a:bodyPr/>
          <a:lstStyle>
            <a:lvl1pPr marL="0" indent="0">
              <a:lnSpc>
                <a:spcPct val="150000"/>
              </a:lnSpc>
              <a:spcBef>
                <a:spcPts val="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14" name="Picture 13" descr="bar_06.png"/>
          <p:cNvPicPr>
            <a:picLocks noChangeAspect="1"/>
          </p:cNvPicPr>
          <p:nvPr/>
        </p:nvPicPr>
        <p:blipFill>
          <a:blip r:embed="rId3">
            <a:duotone>
              <a:schemeClr val="accent1">
                <a:shade val="45000"/>
                <a:satMod val="135000"/>
              </a:schemeClr>
              <a:prstClr val="white"/>
            </a:duotone>
          </a:blip>
          <a:stretch>
            <a:fillRect/>
          </a:stretch>
        </p:blipFill>
        <p:spPr>
          <a:xfrm>
            <a:off x="0" y="403860"/>
            <a:ext cx="9144000" cy="53340"/>
          </a:xfrm>
          <a:prstGeom prst="rect">
            <a:avLst/>
          </a:prstGeom>
        </p:spPr>
      </p:pic>
      <p:grpSp>
        <p:nvGrpSpPr>
          <p:cNvPr id="2" name="Group 15"/>
          <p:cNvGrpSpPr/>
          <p:nvPr/>
        </p:nvGrpSpPr>
        <p:grpSpPr>
          <a:xfrm>
            <a:off x="0" y="6631305"/>
            <a:ext cx="9144000" cy="228600"/>
            <a:chOff x="0" y="6583680"/>
            <a:chExt cx="9144000" cy="228600"/>
          </a:xfrm>
        </p:grpSpPr>
        <p:sp>
          <p:nvSpPr>
            <p:cNvPr id="17" name="Rectangle 16"/>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Date Placeholder 19"/>
          <p:cNvSpPr>
            <a:spLocks noGrp="1"/>
          </p:cNvSpPr>
          <p:nvPr>
            <p:ph type="dt" sz="half" idx="15"/>
          </p:nvPr>
        </p:nvSpPr>
        <p:spPr/>
        <p:txBody>
          <a:bodyPr/>
          <a:lstStyle/>
          <a:p>
            <a:fld id="{3EF8F0A2-0A73-4522-8AEC-480E1917243E}" type="datetimeFigureOut">
              <a:rPr lang="en-US" smtClean="0"/>
              <a:t>11/22/2016</a:t>
            </a:fld>
            <a:endParaRPr lang="en-US"/>
          </a:p>
        </p:txBody>
      </p:sp>
      <p:sp>
        <p:nvSpPr>
          <p:cNvPr id="21" name="Slide Number Placeholder 20"/>
          <p:cNvSpPr>
            <a:spLocks noGrp="1"/>
          </p:cNvSpPr>
          <p:nvPr>
            <p:ph type="sldNum" sz="quarter" idx="16"/>
          </p:nvPr>
        </p:nvSpPr>
        <p:spPr/>
        <p:txBody>
          <a:bodyPr/>
          <a:lstStyle/>
          <a:p>
            <a:fld id="{D8047262-4D82-4DAB-8DD7-9D7C08AF8E71}" type="slidenum">
              <a:rPr lang="en-US" smtClean="0"/>
              <a:t>‹#›</a:t>
            </a:fld>
            <a:endParaRPr lang="en-US"/>
          </a:p>
        </p:txBody>
      </p:sp>
      <p:sp>
        <p:nvSpPr>
          <p:cNvPr id="22" name="Footer Placeholder 21"/>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2" name="Group 15"/>
          <p:cNvGrpSpPr/>
          <p:nvPr/>
        </p:nvGrpSpPr>
        <p:grpSpPr>
          <a:xfrm>
            <a:off x="0" y="6631305"/>
            <a:ext cx="9144000" cy="228600"/>
            <a:chOff x="0" y="6583680"/>
            <a:chExt cx="9144000" cy="228600"/>
          </a:xfrm>
        </p:grpSpPr>
        <p:sp>
          <p:nvSpPr>
            <p:cNvPr id="13" name="Rectangle 12"/>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457200" y="1527048"/>
            <a:ext cx="3355848" cy="914400"/>
          </a:xfrm>
        </p:spPr>
        <p:txBody>
          <a:bodyPr anchor="b">
            <a:normAutofit/>
          </a:bodyPr>
          <a:lstStyle>
            <a:lvl1pPr algn="l">
              <a:defRPr lang="en-US" sz="1800" b="1" i="0" kern="1200" cap="all" spc="100" baseline="0" dirty="0" smtClean="0">
                <a:solidFill>
                  <a:schemeClr val="tx2"/>
                </a:solidFill>
                <a:latin typeface="+mn-lt"/>
                <a:ea typeface="+mn-ea"/>
                <a:cs typeface="+mn-cs"/>
              </a:defRPr>
            </a:lvl1pPr>
          </a:lstStyle>
          <a:p>
            <a:pPr marL="0" lvl="0" indent="0" algn="l" defTabSz="914400" rtl="0" eaLnBrk="1" latinLnBrk="0" hangingPunct="1">
              <a:lnSpc>
                <a:spcPct val="100000"/>
              </a:lnSpc>
              <a:spcBef>
                <a:spcPct val="20000"/>
              </a:spcBef>
              <a:spcAft>
                <a:spcPts val="600"/>
              </a:spcAft>
              <a:buFont typeface="Wingdings" pitchFamily="2" charset="2"/>
              <a:buNone/>
            </a:pPr>
            <a:r>
              <a:rPr lang="en-US" smtClean="0"/>
              <a:t>Click to edit Master title style</a:t>
            </a:r>
            <a:endParaRPr lang="en-US" dirty="0"/>
          </a:p>
        </p:txBody>
      </p:sp>
      <p:sp>
        <p:nvSpPr>
          <p:cNvPr id="3" name="Picture Placeholder 2"/>
          <p:cNvSpPr>
            <a:spLocks noGrp="1"/>
          </p:cNvSpPr>
          <p:nvPr>
            <p:ph type="pic" idx="1"/>
          </p:nvPr>
        </p:nvSpPr>
        <p:spPr>
          <a:xfrm>
            <a:off x="4425696" y="1554480"/>
            <a:ext cx="4270248" cy="4059936"/>
          </a:xfrm>
          <a:solidFill>
            <a:schemeClr val="bg1"/>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514600"/>
            <a:ext cx="3355848" cy="3127248"/>
          </a:xfrm>
        </p:spPr>
        <p:txBody>
          <a:bodyPr/>
          <a:lstStyle>
            <a:lvl1pPr marL="0" indent="0">
              <a:lnSpc>
                <a:spcPct val="150000"/>
              </a:lnSpc>
              <a:spcBef>
                <a:spcPts val="0"/>
              </a:spcBef>
              <a:buNone/>
              <a:defRPr lang="en-US" sz="1400" kern="1200" baseline="0" dirty="0" smtClean="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F8F0A2-0A73-4522-8AEC-480E1917243E}" type="datetimeFigureOut">
              <a:rPr lang="en-US" smtClean="0"/>
              <a:t>11/22/2016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047262-4D82-4DAB-8DD7-9D7C08AF8E71}" type="slidenum">
              <a:rPr lang="en-US" smtClean="0"/>
              <a:t>‹#›</a:t>
            </a:fld>
            <a:endParaRPr lang="en-US"/>
          </a:p>
        </p:txBody>
      </p:sp>
      <p:pic>
        <p:nvPicPr>
          <p:cNvPr id="8" name="Picture 7" descr="4_01.jpg"/>
          <p:cNvPicPr>
            <a:picLocks noChangeAspect="1"/>
          </p:cNvPicPr>
          <p:nvPr/>
        </p:nvPicPr>
        <p:blipFill>
          <a:blip r:embed="rId2"/>
          <a:stretch>
            <a:fillRect/>
          </a:stretch>
        </p:blipFill>
        <p:spPr>
          <a:xfrm>
            <a:off x="0" y="0"/>
            <a:ext cx="9144000" cy="403860"/>
          </a:xfrm>
          <a:prstGeom prst="rect">
            <a:avLst/>
          </a:prstGeom>
        </p:spPr>
      </p:pic>
      <p:pic>
        <p:nvPicPr>
          <p:cNvPr id="9" name="Picture 8" descr="bar_06.png"/>
          <p:cNvPicPr>
            <a:picLocks noChangeAspect="1"/>
          </p:cNvPicPr>
          <p:nvPr/>
        </p:nvPicPr>
        <p:blipFill>
          <a:blip r:embed="rId3">
            <a:duotone>
              <a:schemeClr val="accent2">
                <a:shade val="45000"/>
                <a:satMod val="135000"/>
              </a:schemeClr>
              <a:prstClr val="white"/>
            </a:duotone>
          </a:blip>
          <a:stretch>
            <a:fillRect/>
          </a:stretch>
        </p:blipFill>
        <p:spPr>
          <a:xfrm>
            <a:off x="0" y="403860"/>
            <a:ext cx="9144000" cy="53340"/>
          </a:xfrm>
          <a:prstGeom prst="rect">
            <a:avLst/>
          </a:prstGeom>
        </p:spPr>
      </p:pic>
      <p:cxnSp>
        <p:nvCxnSpPr>
          <p:cNvPr id="10" name="Straight Connector 9"/>
          <p:cNvCxnSpPr/>
          <p:nvPr/>
        </p:nvCxnSpPr>
        <p:spPr>
          <a:xfrm>
            <a:off x="4419600" y="1524000"/>
            <a:ext cx="42672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419600" y="5637212"/>
            <a:ext cx="42672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bg1">
                  <a:alpha val="0"/>
                </a:schemeClr>
              </a:gs>
              <a:gs pos="34000">
                <a:schemeClr val="bg1">
                  <a:lumMod val="75000"/>
                  <a:alpha val="61000"/>
                </a:schemeClr>
              </a:gs>
              <a:gs pos="38000">
                <a:schemeClr val="bg1">
                  <a:lumMod val="75000"/>
                  <a:alpha val="76000"/>
                </a:schemeClr>
              </a:gs>
              <a:gs pos="100000">
                <a:schemeClr val="bg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990600"/>
            <a:ext cx="8229600" cy="9144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981200"/>
            <a:ext cx="8229600" cy="4144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162800" y="6610350"/>
            <a:ext cx="1524000" cy="228600"/>
          </a:xfrm>
          <a:prstGeom prst="rect">
            <a:avLst/>
          </a:prstGeom>
        </p:spPr>
        <p:txBody>
          <a:bodyPr vert="horz" lIns="91440" tIns="45720" rIns="91440" bIns="45720" rtlCol="0" anchor="ctr"/>
          <a:lstStyle>
            <a:lvl1pPr algn="r">
              <a:defRPr sz="900" baseline="0">
                <a:solidFill>
                  <a:schemeClr val="tx1"/>
                </a:solidFill>
              </a:defRPr>
            </a:lvl1pPr>
          </a:lstStyle>
          <a:p>
            <a:fld id="{3EF8F0A2-0A73-4522-8AEC-480E1917243E}" type="datetimeFigureOut">
              <a:rPr lang="en-US" smtClean="0"/>
              <a:t>11/22/2016</a:t>
            </a:fld>
            <a:endParaRPr lang="en-US"/>
          </a:p>
        </p:txBody>
      </p:sp>
      <p:sp>
        <p:nvSpPr>
          <p:cNvPr id="5" name="Footer Placeholder 4"/>
          <p:cNvSpPr>
            <a:spLocks noGrp="1"/>
          </p:cNvSpPr>
          <p:nvPr>
            <p:ph type="ftr" sz="quarter" idx="3"/>
          </p:nvPr>
        </p:nvSpPr>
        <p:spPr>
          <a:xfrm>
            <a:off x="457200" y="6610350"/>
            <a:ext cx="6629400" cy="228600"/>
          </a:xfrm>
          <a:prstGeom prst="rect">
            <a:avLst/>
          </a:prstGeom>
        </p:spPr>
        <p:txBody>
          <a:bodyPr vert="horz" lIns="91440" tIns="45720" rIns="91440" bIns="45720" rtlCol="0" anchor="ctr"/>
          <a:lstStyle>
            <a:lvl1pPr algn="r">
              <a:defRPr sz="900" baseline="0">
                <a:solidFill>
                  <a:schemeClr val="tx1"/>
                </a:solidFill>
              </a:defRPr>
            </a:lvl1pPr>
          </a:lstStyle>
          <a:p>
            <a:endParaRPr lang="en-US"/>
          </a:p>
        </p:txBody>
      </p:sp>
      <p:sp>
        <p:nvSpPr>
          <p:cNvPr id="6" name="Slide Number Placeholder 5"/>
          <p:cNvSpPr>
            <a:spLocks noGrp="1"/>
          </p:cNvSpPr>
          <p:nvPr>
            <p:ph type="sldNum" sz="quarter" idx="4"/>
          </p:nvPr>
        </p:nvSpPr>
        <p:spPr>
          <a:xfrm>
            <a:off x="8742680" y="6610350"/>
            <a:ext cx="381000" cy="228600"/>
          </a:xfrm>
          <a:prstGeom prst="rect">
            <a:avLst/>
          </a:prstGeom>
        </p:spPr>
        <p:txBody>
          <a:bodyPr vert="horz" lIns="91440" tIns="45720" rIns="91440" bIns="45720" rtlCol="0" anchor="ctr"/>
          <a:lstStyle>
            <a:lvl1pPr algn="r">
              <a:defRPr sz="900" baseline="0">
                <a:solidFill>
                  <a:schemeClr val="tx1"/>
                </a:solidFill>
              </a:defRPr>
            </a:lvl1pPr>
          </a:lstStyle>
          <a:p>
            <a:fld id="{D8047262-4D82-4DAB-8DD7-9D7C08AF8E7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36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Font typeface="Wingdings" pitchFamily="2" charset="2"/>
        <a:buChar char="§"/>
        <a:defRPr sz="2000" kern="1200" baseline="0">
          <a:solidFill>
            <a:schemeClr val="tx2"/>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Char char="§"/>
        <a:defRPr sz="1600" kern="1200" baseline="0">
          <a:solidFill>
            <a:schemeClr val="tx2"/>
          </a:solidFill>
          <a:latin typeface="+mn-lt"/>
          <a:ea typeface="+mn-ea"/>
          <a:cs typeface="+mn-cs"/>
        </a:defRPr>
      </a:lvl2pPr>
      <a:lvl3pPr marL="1143000" indent="-228600" algn="l" defTabSz="914400" rtl="0" eaLnBrk="1" latinLnBrk="0" hangingPunct="1">
        <a:lnSpc>
          <a:spcPct val="100000"/>
        </a:lnSpc>
        <a:spcBef>
          <a:spcPct val="20000"/>
        </a:spcBef>
        <a:spcAft>
          <a:spcPts val="600"/>
        </a:spcAft>
        <a:buFont typeface="Wingdings" pitchFamily="2" charset="2"/>
        <a:buNone/>
        <a:defRPr sz="1400" kern="1200" baseline="0">
          <a:solidFill>
            <a:schemeClr val="tx2"/>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None/>
        <a:defRPr sz="1400" kern="1200" baseline="0">
          <a:solidFill>
            <a:schemeClr val="tx2"/>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None/>
        <a:defRPr sz="1400" kern="1200" baseline="0">
          <a:solidFill>
            <a:schemeClr val="tx2"/>
          </a:solidFill>
          <a:latin typeface="+mn-lt"/>
          <a:ea typeface="+mn-ea"/>
          <a:cs typeface="+mn-cs"/>
        </a:defRPr>
      </a:lvl5pPr>
      <a:lvl6pPr marL="25146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6pPr>
      <a:lvl7pPr marL="29718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7pPr>
      <a:lvl8pPr marL="34290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8pPr>
      <a:lvl9pPr marL="38862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4"/>
          <p:cNvSpPr>
            <a:spLocks noGrp="1" noChangeArrowheads="1"/>
          </p:cNvSpPr>
          <p:nvPr>
            <p:ph type="ctrTitle"/>
          </p:nvPr>
        </p:nvSpPr>
        <p:spPr>
          <a:xfrm>
            <a:off x="533400" y="3124200"/>
            <a:ext cx="7086600" cy="1069975"/>
          </a:xfrm>
        </p:spPr>
        <p:txBody>
          <a:bodyPr/>
          <a:lstStyle/>
          <a:p>
            <a:r>
              <a:rPr lang="en-US" sz="5400" b="1" dirty="0">
                <a:solidFill>
                  <a:srgbClr val="993300"/>
                </a:solidFill>
              </a:rPr>
              <a:t>KELOMPOK SOSIAL </a:t>
            </a:r>
            <a:br>
              <a:rPr lang="en-US" sz="5400" b="1" dirty="0">
                <a:solidFill>
                  <a:srgbClr val="993300"/>
                </a:solidFill>
              </a:rPr>
            </a:br>
            <a:r>
              <a:rPr lang="en-US" sz="5400" b="1" dirty="0">
                <a:solidFill>
                  <a:srgbClr val="993300"/>
                </a:solidFill>
              </a:rPr>
              <a:t>DAN </a:t>
            </a:r>
            <a:r>
              <a:rPr lang="en-US" sz="5400" b="1" dirty="0" smtClean="0">
                <a:solidFill>
                  <a:srgbClr val="993300"/>
                </a:solidFill>
              </a:rPr>
              <a:t/>
            </a:r>
            <a:br>
              <a:rPr lang="en-US" sz="5400" b="1" dirty="0" smtClean="0">
                <a:solidFill>
                  <a:srgbClr val="993300"/>
                </a:solidFill>
              </a:rPr>
            </a:br>
            <a:r>
              <a:rPr lang="en-US" sz="5400" b="1" dirty="0" smtClean="0">
                <a:solidFill>
                  <a:srgbClr val="993300"/>
                </a:solidFill>
              </a:rPr>
              <a:t>ORGANISASI </a:t>
            </a:r>
            <a:r>
              <a:rPr lang="en-US" sz="5400" b="1" dirty="0">
                <a:solidFill>
                  <a:srgbClr val="993300"/>
                </a:solidFill>
              </a:rPr>
              <a:t>FORMAL</a:t>
            </a:r>
            <a:br>
              <a:rPr lang="en-US" sz="5400" b="1" dirty="0">
                <a:solidFill>
                  <a:srgbClr val="993300"/>
                </a:solidFill>
              </a:rPr>
            </a:br>
            <a:endParaRPr lang="en-US" sz="5400" b="1" dirty="0" smtClean="0">
              <a:solidFill>
                <a:srgbClr val="003399"/>
              </a:solidFill>
            </a:endParaRPr>
          </a:p>
        </p:txBody>
      </p:sp>
      <p:sp>
        <p:nvSpPr>
          <p:cNvPr id="157699" name="Rectangle 5"/>
          <p:cNvSpPr>
            <a:spLocks noGrp="1" noChangeArrowheads="1"/>
          </p:cNvSpPr>
          <p:nvPr>
            <p:ph type="subTitle" idx="1"/>
          </p:nvPr>
        </p:nvSpPr>
        <p:spPr/>
        <p:txBody>
          <a:bodyPr>
            <a:normAutofit/>
          </a:bodyPr>
          <a:lstStyle/>
          <a:p>
            <a:pPr eaLnBrk="1" hangingPunct="1"/>
            <a:endParaRPr lang="en-US" b="1" dirty="0" smtClean="0">
              <a:solidFill>
                <a:srgbClr val="993300"/>
              </a:solidFill>
            </a:endParaRPr>
          </a:p>
        </p:txBody>
      </p:sp>
    </p:spTree>
    <p:extLst>
      <p:ext uri="{BB962C8B-B14F-4D97-AF65-F5344CB8AC3E}">
        <p14:creationId xmlns:p14="http://schemas.microsoft.com/office/powerpoint/2010/main" val="2089291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idx="1"/>
          </p:nvPr>
        </p:nvSpPr>
        <p:spPr>
          <a:xfrm>
            <a:off x="457200" y="1196975"/>
            <a:ext cx="8229600" cy="4525963"/>
          </a:xfrm>
        </p:spPr>
        <p:txBody>
          <a:bodyPr/>
          <a:lstStyle/>
          <a:p>
            <a:pPr eaLnBrk="1" hangingPunct="1">
              <a:buFontTx/>
              <a:buNone/>
            </a:pPr>
            <a:r>
              <a:rPr lang="en-US" b="1" smtClean="0">
                <a:solidFill>
                  <a:srgbClr val="CC0000"/>
                </a:solidFill>
              </a:rPr>
              <a:t>Kelompok Acuan</a:t>
            </a:r>
          </a:p>
          <a:p>
            <a:pPr eaLnBrk="1" hangingPunct="1">
              <a:buFontTx/>
              <a:buNone/>
            </a:pPr>
            <a:r>
              <a:rPr lang="en-US" sz="2400" b="1" smtClean="0"/>
              <a:t>Kelompok acuan </a:t>
            </a:r>
            <a:r>
              <a:rPr lang="en-US" sz="2400" smtClean="0"/>
              <a:t>adalah kelompok yang kita gunakan sebagai standar dalam mengevaluasi diri kita sendiri.</a:t>
            </a:r>
          </a:p>
          <a:p>
            <a:pPr eaLnBrk="1" hangingPunct="1">
              <a:buFontTx/>
              <a:buNone/>
            </a:pPr>
            <a:r>
              <a:rPr lang="en-US" sz="2400" smtClean="0"/>
              <a:t>Kelompok acuan sangat berpengaruh terhadap kehidupan kita di mana kelompok acuan akan memberikan tolok ukur.</a:t>
            </a:r>
          </a:p>
          <a:p>
            <a:pPr eaLnBrk="1" hangingPunct="1">
              <a:buFontTx/>
              <a:buNone/>
            </a:pPr>
            <a:r>
              <a:rPr lang="en-US" sz="2400" smtClean="0"/>
              <a:t>Keanekaragaman sosial dan mobilitas sosial masyarakat kita akan membuat kita terterpa oleh ide dan standar yang saling bertentangan dari kelompok yang signifikan bagi kita, yang akan membuat kita merasakan gejolak batin.</a:t>
            </a:r>
            <a:endParaRPr lang="en-US" sz="2400" b="1" smtClean="0"/>
          </a:p>
        </p:txBody>
      </p:sp>
    </p:spTree>
    <p:extLst>
      <p:ext uri="{BB962C8B-B14F-4D97-AF65-F5344CB8AC3E}">
        <p14:creationId xmlns:p14="http://schemas.microsoft.com/office/powerpoint/2010/main" val="3018208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Grp="1" noChangeArrowheads="1"/>
          </p:cNvSpPr>
          <p:nvPr>
            <p:ph idx="1"/>
          </p:nvPr>
        </p:nvSpPr>
        <p:spPr>
          <a:xfrm>
            <a:off x="457200" y="785813"/>
            <a:ext cx="8229600" cy="588962"/>
          </a:xfrm>
        </p:spPr>
        <p:txBody>
          <a:bodyPr/>
          <a:lstStyle/>
          <a:p>
            <a:pPr eaLnBrk="1" hangingPunct="1">
              <a:buFontTx/>
              <a:buNone/>
            </a:pPr>
            <a:r>
              <a:rPr lang="en-US" b="1" smtClean="0">
                <a:solidFill>
                  <a:srgbClr val="CC0000"/>
                </a:solidFill>
              </a:rPr>
              <a:t>Kelompok Acuan</a:t>
            </a:r>
          </a:p>
        </p:txBody>
      </p:sp>
      <p:pic>
        <p:nvPicPr>
          <p:cNvPr id="168963" name="Picture 2" descr="Scan10045.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 y="1825625"/>
            <a:ext cx="4500563" cy="453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8964" name="TextBox 3"/>
          <p:cNvSpPr txBox="1">
            <a:spLocks noChangeArrowheads="1"/>
          </p:cNvSpPr>
          <p:nvPr/>
        </p:nvSpPr>
        <p:spPr bwMode="auto">
          <a:xfrm>
            <a:off x="5429250" y="1785938"/>
            <a:ext cx="314325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d-ID" sz="1400" i="1"/>
              <a:t>Kita semua memiliki kelompok acuan—kelompok yang kita gunakan sebagai standar untuk mengevaluasi diri kita. Perbedaan apakah yang menurut pendapat Anda ada di antara kelompok acuan para anggota KKK yang sedang berdemonstrasi di Jaspar, Texas, dan kelompok acuan anggota polisi yang melindungi kebebasan berbicara mereka? Meskipun KKK dan anggota polisi ini menggunakan kelompok berbeda untuk mengevaluasi sikap dan perilaku, prosesnya tetap sama.</a:t>
            </a:r>
          </a:p>
        </p:txBody>
      </p:sp>
    </p:spTree>
    <p:extLst>
      <p:ext uri="{BB962C8B-B14F-4D97-AF65-F5344CB8AC3E}">
        <p14:creationId xmlns:p14="http://schemas.microsoft.com/office/powerpoint/2010/main" val="6362887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3"/>
          <p:cNvSpPr>
            <a:spLocks noGrp="1" noChangeArrowheads="1"/>
          </p:cNvSpPr>
          <p:nvPr>
            <p:ph idx="1"/>
          </p:nvPr>
        </p:nvSpPr>
        <p:spPr>
          <a:xfrm>
            <a:off x="457200" y="476250"/>
            <a:ext cx="8229600" cy="5649913"/>
          </a:xfrm>
        </p:spPr>
        <p:txBody>
          <a:bodyPr/>
          <a:lstStyle/>
          <a:p>
            <a:pPr eaLnBrk="1" hangingPunct="1">
              <a:buFontTx/>
              <a:buNone/>
            </a:pPr>
            <a:r>
              <a:rPr lang="en-US" b="1" dirty="0" err="1" smtClean="0">
                <a:solidFill>
                  <a:srgbClr val="CC0000"/>
                </a:solidFill>
              </a:rPr>
              <a:t>Jejaring</a:t>
            </a:r>
            <a:r>
              <a:rPr lang="en-US" b="1" dirty="0" smtClean="0">
                <a:solidFill>
                  <a:srgbClr val="CC0000"/>
                </a:solidFill>
              </a:rPr>
              <a:t> </a:t>
            </a:r>
            <a:r>
              <a:rPr lang="en-US" b="1" dirty="0" err="1" smtClean="0">
                <a:solidFill>
                  <a:srgbClr val="CC0000"/>
                </a:solidFill>
              </a:rPr>
              <a:t>Sosial</a:t>
            </a:r>
            <a:endParaRPr lang="en-US" b="1" dirty="0" smtClean="0">
              <a:solidFill>
                <a:srgbClr val="CC0000"/>
              </a:solidFill>
            </a:endParaRPr>
          </a:p>
          <a:p>
            <a:pPr eaLnBrk="1" hangingPunct="1">
              <a:buFontTx/>
              <a:buNone/>
            </a:pPr>
            <a:r>
              <a:rPr lang="en-US" sz="2400" b="1" dirty="0" err="1" smtClean="0"/>
              <a:t>Klik</a:t>
            </a:r>
            <a:r>
              <a:rPr lang="en-US" sz="2400" b="1" dirty="0" smtClean="0"/>
              <a:t> </a:t>
            </a:r>
            <a:r>
              <a:rPr lang="en-US" sz="2400" dirty="0" err="1" smtClean="0"/>
              <a:t>adalah</a:t>
            </a:r>
            <a:r>
              <a:rPr lang="en-US" sz="2400" dirty="0" smtClean="0"/>
              <a:t> </a:t>
            </a:r>
            <a:r>
              <a:rPr lang="en-US" sz="2400" dirty="0" err="1" smtClean="0"/>
              <a:t>himpunan</a:t>
            </a:r>
            <a:r>
              <a:rPr lang="en-US" sz="2400" dirty="0" smtClean="0"/>
              <a:t> </a:t>
            </a:r>
            <a:r>
              <a:rPr lang="en-US" sz="2400" dirty="0" err="1" smtClean="0"/>
              <a:t>kecil</a:t>
            </a:r>
            <a:r>
              <a:rPr lang="en-US" sz="2400" dirty="0" smtClean="0"/>
              <a:t> orang </a:t>
            </a:r>
            <a:r>
              <a:rPr lang="en-US" sz="2400" dirty="0" err="1" smtClean="0"/>
              <a:t>dalam</a:t>
            </a:r>
            <a:r>
              <a:rPr lang="en-US" sz="2400" dirty="0" smtClean="0"/>
              <a:t> </a:t>
            </a:r>
            <a:r>
              <a:rPr lang="en-US" sz="2400" dirty="0" err="1" smtClean="0"/>
              <a:t>kelompok</a:t>
            </a:r>
            <a:r>
              <a:rPr lang="en-US" sz="2400" dirty="0" smtClean="0"/>
              <a:t> </a:t>
            </a:r>
            <a:r>
              <a:rPr lang="en-US" sz="2400" dirty="0" err="1" smtClean="0"/>
              <a:t>besar</a:t>
            </a:r>
            <a:r>
              <a:rPr lang="en-US" sz="2400" dirty="0" smtClean="0"/>
              <a:t> yang </a:t>
            </a:r>
            <a:r>
              <a:rPr lang="en-US" sz="2400" dirty="0" err="1" smtClean="0"/>
              <a:t>secara</a:t>
            </a:r>
            <a:r>
              <a:rPr lang="en-US" sz="2400" dirty="0" smtClean="0"/>
              <a:t> </a:t>
            </a:r>
            <a:r>
              <a:rPr lang="en-US" sz="2400" dirty="0" err="1" smtClean="0"/>
              <a:t>teratur</a:t>
            </a:r>
            <a:r>
              <a:rPr lang="en-US" sz="2400" dirty="0" smtClean="0"/>
              <a:t> </a:t>
            </a:r>
            <a:r>
              <a:rPr lang="en-US" sz="2400" dirty="0" err="1" smtClean="0"/>
              <a:t>saling</a:t>
            </a:r>
            <a:r>
              <a:rPr lang="en-US" sz="2400" dirty="0" smtClean="0"/>
              <a:t> </a:t>
            </a:r>
            <a:r>
              <a:rPr lang="en-US" sz="2400" dirty="0" err="1" smtClean="0"/>
              <a:t>bergaul</a:t>
            </a:r>
            <a:r>
              <a:rPr lang="en-US" sz="2400" dirty="0" smtClean="0"/>
              <a:t>.</a:t>
            </a:r>
          </a:p>
          <a:p>
            <a:pPr eaLnBrk="1" hangingPunct="1">
              <a:buFontTx/>
              <a:buNone/>
            </a:pPr>
            <a:r>
              <a:rPr lang="en-US" sz="2400" dirty="0" err="1" smtClean="0"/>
              <a:t>Hubungan</a:t>
            </a:r>
            <a:r>
              <a:rPr lang="en-US" sz="2400" dirty="0" smtClean="0"/>
              <a:t> </a:t>
            </a:r>
            <a:r>
              <a:rPr lang="en-US" sz="2400" dirty="0" err="1" smtClean="0"/>
              <a:t>antara</a:t>
            </a:r>
            <a:r>
              <a:rPr lang="en-US" sz="2400" dirty="0" smtClean="0"/>
              <a:t> </a:t>
            </a:r>
            <a:r>
              <a:rPr lang="en-US" sz="2400" dirty="0" err="1" smtClean="0"/>
              <a:t>klik</a:t>
            </a:r>
            <a:r>
              <a:rPr lang="en-US" sz="2400" dirty="0" smtClean="0"/>
              <a:t>, </a:t>
            </a:r>
            <a:r>
              <a:rPr lang="en-US" sz="2400" dirty="0" err="1" smtClean="0"/>
              <a:t>keluarga</a:t>
            </a:r>
            <a:r>
              <a:rPr lang="en-US" sz="2400" dirty="0" smtClean="0"/>
              <a:t>, </a:t>
            </a:r>
            <a:r>
              <a:rPr lang="en-US" sz="2400" dirty="0" err="1" smtClean="0"/>
              <a:t>teman</a:t>
            </a:r>
            <a:r>
              <a:rPr lang="en-US" sz="2400" dirty="0" smtClean="0"/>
              <a:t>, </a:t>
            </a:r>
            <a:r>
              <a:rPr lang="en-US" sz="2400" dirty="0" err="1" smtClean="0"/>
              <a:t>kenalan</a:t>
            </a:r>
            <a:r>
              <a:rPr lang="en-US" sz="2400" dirty="0" smtClean="0"/>
              <a:t>, </a:t>
            </a:r>
            <a:r>
              <a:rPr lang="en-US" sz="2400" dirty="0" err="1" smtClean="0"/>
              <a:t>dan</a:t>
            </a:r>
            <a:r>
              <a:rPr lang="en-US" sz="2400" dirty="0" smtClean="0"/>
              <a:t> </a:t>
            </a:r>
            <a:r>
              <a:rPr lang="en-US" sz="2400" dirty="0" err="1" smtClean="0"/>
              <a:t>bahkan</a:t>
            </a:r>
            <a:r>
              <a:rPr lang="en-US" sz="2400" dirty="0" smtClean="0"/>
              <a:t> “</a:t>
            </a:r>
            <a:r>
              <a:rPr lang="en-US" sz="2400" dirty="0" err="1" smtClean="0"/>
              <a:t>temannya</a:t>
            </a:r>
            <a:r>
              <a:rPr lang="en-US" sz="2400" dirty="0" smtClean="0"/>
              <a:t> </a:t>
            </a:r>
            <a:r>
              <a:rPr lang="en-US" sz="2400" dirty="0" err="1" smtClean="0"/>
              <a:t>teman</a:t>
            </a:r>
            <a:r>
              <a:rPr lang="en-US" sz="2400" dirty="0" smtClean="0"/>
              <a:t>” </a:t>
            </a:r>
            <a:r>
              <a:rPr lang="en-US" sz="2400" dirty="0" err="1" smtClean="0"/>
              <a:t>disebut</a:t>
            </a:r>
            <a:r>
              <a:rPr lang="en-US" sz="2400" dirty="0" smtClean="0"/>
              <a:t> </a:t>
            </a:r>
            <a:r>
              <a:rPr lang="en-US" sz="2400" dirty="0" err="1" smtClean="0"/>
              <a:t>sebagai</a:t>
            </a:r>
            <a:r>
              <a:rPr lang="en-US" sz="2400" dirty="0" smtClean="0"/>
              <a:t> </a:t>
            </a:r>
            <a:r>
              <a:rPr lang="en-US" sz="2400" b="1" dirty="0" err="1" smtClean="0"/>
              <a:t>jejaring</a:t>
            </a:r>
            <a:r>
              <a:rPr lang="en-US" sz="2400" b="1" dirty="0" smtClean="0"/>
              <a:t> </a:t>
            </a:r>
            <a:r>
              <a:rPr lang="en-US" sz="2400" b="1" dirty="0" err="1" smtClean="0"/>
              <a:t>sosial</a:t>
            </a:r>
            <a:r>
              <a:rPr lang="en-US" sz="2400" dirty="0" smtClean="0"/>
              <a:t>.</a:t>
            </a:r>
          </a:p>
          <a:p>
            <a:pPr eaLnBrk="1" hangingPunct="1">
              <a:buFontTx/>
              <a:buNone/>
            </a:pPr>
            <a:r>
              <a:rPr lang="en-US" sz="2400" dirty="0" smtClean="0"/>
              <a:t>Kita </a:t>
            </a:r>
            <a:r>
              <a:rPr lang="en-US" sz="2400" dirty="0" err="1" smtClean="0"/>
              <a:t>berinteraksi</a:t>
            </a:r>
            <a:r>
              <a:rPr lang="en-US" sz="2400" dirty="0" smtClean="0"/>
              <a:t> </a:t>
            </a:r>
            <a:r>
              <a:rPr lang="en-US" sz="2400" dirty="0" err="1" smtClean="0"/>
              <a:t>dalam</a:t>
            </a:r>
            <a:r>
              <a:rPr lang="en-US" sz="2400" dirty="0" smtClean="0"/>
              <a:t> </a:t>
            </a:r>
            <a:r>
              <a:rPr lang="en-US" sz="2400" dirty="0" err="1" smtClean="0"/>
              <a:t>jejaring</a:t>
            </a:r>
            <a:r>
              <a:rPr lang="en-US" sz="2400" dirty="0" smtClean="0"/>
              <a:t> </a:t>
            </a:r>
            <a:r>
              <a:rPr lang="en-US" sz="2400" dirty="0" err="1" smtClean="0"/>
              <a:t>sosial</a:t>
            </a:r>
            <a:r>
              <a:rPr lang="en-US" sz="2400" dirty="0" smtClean="0"/>
              <a:t> yang </a:t>
            </a:r>
            <a:r>
              <a:rPr lang="en-US" sz="2400" dirty="0" err="1" smtClean="0"/>
              <a:t>menghubungkan</a:t>
            </a:r>
            <a:r>
              <a:rPr lang="en-US" sz="2400" dirty="0" smtClean="0"/>
              <a:t> </a:t>
            </a:r>
            <a:r>
              <a:rPr lang="en-US" sz="2400" dirty="0" err="1" smtClean="0"/>
              <a:t>kita</a:t>
            </a:r>
            <a:r>
              <a:rPr lang="en-US" sz="2400" dirty="0" smtClean="0"/>
              <a:t> </a:t>
            </a:r>
            <a:r>
              <a:rPr lang="en-US" sz="2400" dirty="0" err="1" smtClean="0"/>
              <a:t>dengan</a:t>
            </a:r>
            <a:r>
              <a:rPr lang="en-US" sz="2400" dirty="0" smtClean="0"/>
              <a:t> </a:t>
            </a:r>
            <a:r>
              <a:rPr lang="en-US" sz="2400" dirty="0" err="1" smtClean="0"/>
              <a:t>masyarakat</a:t>
            </a:r>
            <a:r>
              <a:rPr lang="en-US" sz="2400" dirty="0" smtClean="0"/>
              <a:t> yang </a:t>
            </a:r>
            <a:r>
              <a:rPr lang="en-US" sz="2400" dirty="0" err="1" smtClean="0"/>
              <a:t>lebih</a:t>
            </a:r>
            <a:r>
              <a:rPr lang="en-US" sz="2400" dirty="0" smtClean="0"/>
              <a:t> </a:t>
            </a:r>
            <a:r>
              <a:rPr lang="en-US" sz="2400" dirty="0" err="1" smtClean="0"/>
              <a:t>besar</a:t>
            </a:r>
            <a:r>
              <a:rPr lang="en-US" sz="2400" dirty="0" smtClean="0"/>
              <a:t>.</a:t>
            </a:r>
          </a:p>
          <a:p>
            <a:pPr eaLnBrk="1" hangingPunct="1">
              <a:buFontTx/>
              <a:buNone/>
            </a:pPr>
            <a:r>
              <a:rPr lang="en-US" sz="2400" dirty="0" err="1" smtClean="0"/>
              <a:t>Milgram</a:t>
            </a:r>
            <a:r>
              <a:rPr lang="en-US" sz="2400" dirty="0" smtClean="0"/>
              <a:t> </a:t>
            </a:r>
            <a:r>
              <a:rPr lang="en-US" sz="2400" dirty="0" smtClean="0"/>
              <a:t> </a:t>
            </a:r>
            <a:r>
              <a:rPr lang="en-US" sz="2400" dirty="0" err="1" smtClean="0"/>
              <a:t>melalui</a:t>
            </a:r>
            <a:r>
              <a:rPr lang="en-US" sz="2400" dirty="0" smtClean="0"/>
              <a:t> </a:t>
            </a:r>
            <a:r>
              <a:rPr lang="en-US" sz="2400" dirty="0" err="1" smtClean="0"/>
              <a:t>penelitiannya</a:t>
            </a:r>
            <a:r>
              <a:rPr lang="en-US" sz="2400" dirty="0" smtClean="0"/>
              <a:t> </a:t>
            </a:r>
            <a:r>
              <a:rPr lang="en-US" sz="2400" dirty="0" err="1" smtClean="0"/>
              <a:t>menciptakan</a:t>
            </a:r>
            <a:r>
              <a:rPr lang="en-US" sz="2400" dirty="0" smtClean="0"/>
              <a:t> </a:t>
            </a:r>
            <a:r>
              <a:rPr lang="en-US" sz="2400" dirty="0" err="1" smtClean="0"/>
              <a:t>ungkapan</a:t>
            </a:r>
            <a:r>
              <a:rPr lang="en-US" sz="2400" dirty="0" smtClean="0"/>
              <a:t> “</a:t>
            </a:r>
            <a:r>
              <a:rPr lang="en-US" sz="2400" dirty="0" err="1" smtClean="0"/>
              <a:t>enam</a:t>
            </a:r>
            <a:r>
              <a:rPr lang="en-US" sz="2400" dirty="0" smtClean="0"/>
              <a:t> </a:t>
            </a:r>
            <a:r>
              <a:rPr lang="en-US" sz="2400" dirty="0" err="1" smtClean="0"/>
              <a:t>tingkat</a:t>
            </a:r>
            <a:r>
              <a:rPr lang="en-US" sz="2400" dirty="0" smtClean="0"/>
              <a:t> </a:t>
            </a:r>
            <a:r>
              <a:rPr lang="en-US" sz="2400" dirty="0" err="1" smtClean="0"/>
              <a:t>pemisahan</a:t>
            </a:r>
            <a:r>
              <a:rPr lang="en-US" sz="2400" dirty="0" smtClean="0"/>
              <a:t>” </a:t>
            </a:r>
            <a:r>
              <a:rPr lang="en-US" sz="2400" dirty="0" err="1" smtClean="0"/>
              <a:t>untuk</a:t>
            </a:r>
            <a:r>
              <a:rPr lang="en-US" sz="2400" dirty="0" smtClean="0"/>
              <a:t> </a:t>
            </a:r>
            <a:r>
              <a:rPr lang="en-US" sz="2400" dirty="0" err="1" smtClean="0"/>
              <a:t>menggambarkan</a:t>
            </a:r>
            <a:r>
              <a:rPr lang="en-US" sz="2400" dirty="0" smtClean="0"/>
              <a:t> </a:t>
            </a:r>
            <a:r>
              <a:rPr lang="en-US" sz="2400" dirty="0" err="1" smtClean="0"/>
              <a:t>bahwa</a:t>
            </a:r>
            <a:r>
              <a:rPr lang="en-US" sz="2400" dirty="0" smtClean="0"/>
              <a:t> </a:t>
            </a:r>
            <a:r>
              <a:rPr lang="en-US" sz="2400" dirty="0" err="1" smtClean="0"/>
              <a:t>setiap</a:t>
            </a:r>
            <a:r>
              <a:rPr lang="en-US" sz="2400" dirty="0" smtClean="0"/>
              <a:t> orang di </a:t>
            </a:r>
            <a:r>
              <a:rPr lang="en-US" sz="2400" dirty="0" err="1" smtClean="0"/>
              <a:t>Amerika</a:t>
            </a:r>
            <a:r>
              <a:rPr lang="en-US" sz="2400" dirty="0" smtClean="0"/>
              <a:t> </a:t>
            </a:r>
            <a:r>
              <a:rPr lang="en-US" sz="2400" dirty="0" err="1" smtClean="0"/>
              <a:t>Serikat</a:t>
            </a:r>
            <a:r>
              <a:rPr lang="en-US" sz="2400" dirty="0" smtClean="0"/>
              <a:t> </a:t>
            </a:r>
            <a:r>
              <a:rPr lang="en-US" sz="2400" dirty="0" err="1" smtClean="0"/>
              <a:t>hanya</a:t>
            </a:r>
            <a:r>
              <a:rPr lang="en-US" sz="2400" dirty="0" smtClean="0"/>
              <a:t> </a:t>
            </a:r>
            <a:r>
              <a:rPr lang="en-US" sz="2400" dirty="0" err="1" smtClean="0"/>
              <a:t>terpisah</a:t>
            </a:r>
            <a:r>
              <a:rPr lang="en-US" sz="2400" dirty="0" smtClean="0"/>
              <a:t> </a:t>
            </a:r>
            <a:r>
              <a:rPr lang="en-US" sz="2400" dirty="0" err="1" smtClean="0"/>
              <a:t>oleh</a:t>
            </a:r>
            <a:r>
              <a:rPr lang="en-US" sz="2400" dirty="0" smtClean="0"/>
              <a:t> </a:t>
            </a:r>
            <a:r>
              <a:rPr lang="en-US" sz="2400" dirty="0" err="1" smtClean="0"/>
              <a:t>enam</a:t>
            </a:r>
            <a:r>
              <a:rPr lang="en-US" sz="2400" dirty="0" smtClean="0"/>
              <a:t> </a:t>
            </a:r>
            <a:r>
              <a:rPr lang="en-US" sz="2400" dirty="0" err="1" smtClean="0"/>
              <a:t>individu</a:t>
            </a:r>
            <a:r>
              <a:rPr lang="en-US" sz="2400" dirty="0" smtClean="0"/>
              <a:t>.</a:t>
            </a:r>
          </a:p>
          <a:p>
            <a:pPr eaLnBrk="1" hangingPunct="1">
              <a:buFontTx/>
              <a:buNone/>
            </a:pPr>
            <a:endParaRPr lang="en-US" sz="2400" b="1" dirty="0" smtClean="0"/>
          </a:p>
        </p:txBody>
      </p:sp>
    </p:spTree>
    <p:extLst>
      <p:ext uri="{BB962C8B-B14F-4D97-AF65-F5344CB8AC3E}">
        <p14:creationId xmlns:p14="http://schemas.microsoft.com/office/powerpoint/2010/main" val="23290270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3"/>
          <p:cNvSpPr>
            <a:spLocks noGrp="1" noChangeArrowheads="1"/>
          </p:cNvSpPr>
          <p:nvPr>
            <p:ph idx="1"/>
          </p:nvPr>
        </p:nvSpPr>
        <p:spPr>
          <a:xfrm>
            <a:off x="468313" y="774700"/>
            <a:ext cx="8229600" cy="5246688"/>
          </a:xfrm>
        </p:spPr>
        <p:txBody>
          <a:bodyPr>
            <a:normAutofit/>
          </a:bodyPr>
          <a:lstStyle/>
          <a:p>
            <a:pPr algn="ctr" eaLnBrk="1" hangingPunct="1">
              <a:buFontTx/>
              <a:buNone/>
            </a:pPr>
            <a:r>
              <a:rPr lang="en-US" sz="2400" b="1" dirty="0" err="1" smtClean="0">
                <a:solidFill>
                  <a:srgbClr val="CC0000"/>
                </a:solidFill>
              </a:rPr>
              <a:t>Jejaring</a:t>
            </a:r>
            <a:r>
              <a:rPr lang="en-US" sz="2400" b="1" dirty="0" smtClean="0">
                <a:solidFill>
                  <a:srgbClr val="CC0000"/>
                </a:solidFill>
              </a:rPr>
              <a:t> </a:t>
            </a:r>
            <a:r>
              <a:rPr lang="en-US" sz="2400" b="1" dirty="0" err="1" smtClean="0">
                <a:solidFill>
                  <a:srgbClr val="CC0000"/>
                </a:solidFill>
              </a:rPr>
              <a:t>Sosial</a:t>
            </a:r>
            <a:endParaRPr lang="en-US" sz="2400" b="1" dirty="0" smtClean="0">
              <a:solidFill>
                <a:srgbClr val="CC0000"/>
              </a:solidFill>
            </a:endParaRPr>
          </a:p>
          <a:p>
            <a:pPr algn="ctr" eaLnBrk="1" hangingPunct="1">
              <a:buFontTx/>
              <a:buNone/>
            </a:pPr>
            <a:r>
              <a:rPr lang="en-US" sz="2800" dirty="0" err="1" smtClean="0"/>
              <a:t>Kleinfeld</a:t>
            </a:r>
            <a:r>
              <a:rPr lang="en-US" sz="2800" dirty="0" smtClean="0"/>
              <a:t> </a:t>
            </a:r>
            <a:r>
              <a:rPr lang="en-US" sz="2800" dirty="0" err="1" smtClean="0"/>
              <a:t>menemukan</a:t>
            </a:r>
            <a:r>
              <a:rPr lang="en-US" sz="2800" dirty="0" smtClean="0"/>
              <a:t> </a:t>
            </a:r>
            <a:r>
              <a:rPr lang="en-US" sz="2800" dirty="0" err="1" smtClean="0"/>
              <a:t>kesalahan</a:t>
            </a:r>
            <a:r>
              <a:rPr lang="en-US" sz="2800" dirty="0" smtClean="0"/>
              <a:t> </a:t>
            </a:r>
            <a:r>
              <a:rPr lang="en-US" sz="2800" dirty="0" err="1" smtClean="0"/>
              <a:t>dalam</a:t>
            </a:r>
            <a:r>
              <a:rPr lang="en-US" sz="2800" dirty="0" smtClean="0"/>
              <a:t> </a:t>
            </a:r>
            <a:r>
              <a:rPr lang="en-US" sz="2800" dirty="0" err="1" smtClean="0"/>
              <a:t>penelitian</a:t>
            </a:r>
            <a:r>
              <a:rPr lang="en-US" sz="2800" dirty="0" smtClean="0"/>
              <a:t> </a:t>
            </a:r>
            <a:r>
              <a:rPr lang="en-US" sz="2800" dirty="0" err="1" smtClean="0"/>
              <a:t>Milgram</a:t>
            </a:r>
            <a:r>
              <a:rPr lang="en-US" sz="2800" dirty="0" smtClean="0"/>
              <a:t>, </a:t>
            </a:r>
            <a:r>
              <a:rPr lang="en-US" sz="2800" dirty="0" err="1" smtClean="0"/>
              <a:t>namun</a:t>
            </a:r>
            <a:r>
              <a:rPr lang="en-US" sz="2800" dirty="0" smtClean="0"/>
              <a:t> </a:t>
            </a:r>
            <a:r>
              <a:rPr lang="en-US" sz="2800" dirty="0" err="1" smtClean="0"/>
              <a:t>kita</a:t>
            </a:r>
            <a:r>
              <a:rPr lang="en-US" sz="2800" dirty="0" smtClean="0"/>
              <a:t> </a:t>
            </a:r>
            <a:r>
              <a:rPr lang="en-US" sz="2800" dirty="0" err="1" smtClean="0"/>
              <a:t>tetap</a:t>
            </a:r>
            <a:r>
              <a:rPr lang="en-US" sz="2800" dirty="0" smtClean="0"/>
              <a:t> </a:t>
            </a:r>
            <a:r>
              <a:rPr lang="en-US" sz="2800" dirty="0" err="1" smtClean="0"/>
              <a:t>dapat</a:t>
            </a:r>
            <a:r>
              <a:rPr lang="en-US" sz="2800" dirty="0" smtClean="0"/>
              <a:t> </a:t>
            </a:r>
            <a:r>
              <a:rPr lang="en-US" sz="2800" dirty="0" err="1" smtClean="0"/>
              <a:t>menyimpulkan</a:t>
            </a:r>
            <a:r>
              <a:rPr lang="en-US" sz="2800" dirty="0" smtClean="0"/>
              <a:t> </a:t>
            </a:r>
            <a:r>
              <a:rPr lang="en-US" sz="2800" dirty="0" err="1" smtClean="0"/>
              <a:t>bahwa</a:t>
            </a:r>
            <a:r>
              <a:rPr lang="en-US" sz="2800" dirty="0" smtClean="0"/>
              <a:t> </a:t>
            </a:r>
            <a:r>
              <a:rPr lang="en-US" sz="2800" dirty="0" err="1" smtClean="0"/>
              <a:t>terdapat</a:t>
            </a:r>
            <a:r>
              <a:rPr lang="en-US" sz="2800" dirty="0" smtClean="0"/>
              <a:t> </a:t>
            </a:r>
            <a:r>
              <a:rPr lang="en-US" sz="2800" dirty="0" err="1" smtClean="0"/>
              <a:t>hambatan</a:t>
            </a:r>
            <a:r>
              <a:rPr lang="en-US" sz="2800" dirty="0" smtClean="0"/>
              <a:t> </a:t>
            </a:r>
            <a:r>
              <a:rPr lang="en-US" sz="2800" dirty="0" err="1" smtClean="0"/>
              <a:t>sosial</a:t>
            </a:r>
            <a:r>
              <a:rPr lang="en-US" sz="2800" dirty="0" smtClean="0"/>
              <a:t> yang </a:t>
            </a:r>
            <a:r>
              <a:rPr lang="en-US" sz="2800" dirty="0" err="1" smtClean="0"/>
              <a:t>secara</a:t>
            </a:r>
            <a:r>
              <a:rPr lang="en-US" sz="2800" dirty="0" smtClean="0"/>
              <a:t> dramatis </a:t>
            </a:r>
            <a:r>
              <a:rPr lang="en-US" sz="2800" dirty="0" err="1" smtClean="0"/>
              <a:t>memisahkan</a:t>
            </a:r>
            <a:r>
              <a:rPr lang="en-US" sz="2800" dirty="0" smtClean="0"/>
              <a:t> </a:t>
            </a:r>
            <a:r>
              <a:rPr lang="en-US" sz="2800" dirty="0" err="1" smtClean="0"/>
              <a:t>setiap</a:t>
            </a:r>
            <a:r>
              <a:rPr lang="en-US" sz="2800" dirty="0" smtClean="0"/>
              <a:t> orang di </a:t>
            </a:r>
            <a:r>
              <a:rPr lang="en-US" sz="2800" dirty="0" err="1" smtClean="0"/>
              <a:t>dunia</a:t>
            </a:r>
            <a:r>
              <a:rPr lang="en-US" sz="2800" dirty="0" smtClean="0"/>
              <a:t> </a:t>
            </a:r>
            <a:r>
              <a:rPr lang="en-US" sz="2800" dirty="0" err="1" smtClean="0"/>
              <a:t>ini</a:t>
            </a:r>
            <a:r>
              <a:rPr lang="en-US" sz="2800" dirty="0" smtClean="0"/>
              <a:t>.</a:t>
            </a:r>
          </a:p>
          <a:p>
            <a:pPr algn="ctr" eaLnBrk="1" hangingPunct="1">
              <a:buFontTx/>
              <a:buNone/>
            </a:pPr>
            <a:r>
              <a:rPr lang="en-US" sz="2800" dirty="0" err="1" smtClean="0"/>
              <a:t>Selain</a:t>
            </a:r>
            <a:r>
              <a:rPr lang="en-US" sz="2800" dirty="0" smtClean="0"/>
              <a:t> </a:t>
            </a:r>
            <a:r>
              <a:rPr lang="en-US" sz="2800" dirty="0" err="1" smtClean="0"/>
              <a:t>letak</a:t>
            </a:r>
            <a:r>
              <a:rPr lang="en-US" sz="2800" dirty="0" smtClean="0"/>
              <a:t> </a:t>
            </a:r>
            <a:r>
              <a:rPr lang="en-US" sz="2800" dirty="0" err="1" smtClean="0"/>
              <a:t>geografis</a:t>
            </a:r>
            <a:r>
              <a:rPr lang="en-US" sz="2800" dirty="0" smtClean="0"/>
              <a:t>, </a:t>
            </a:r>
            <a:r>
              <a:rPr lang="en-US" sz="2800" dirty="0" err="1" smtClean="0"/>
              <a:t>rintangan</a:t>
            </a:r>
            <a:r>
              <a:rPr lang="en-US" sz="2800" dirty="0" smtClean="0"/>
              <a:t> yang </a:t>
            </a:r>
            <a:r>
              <a:rPr lang="en-US" sz="2800" dirty="0" err="1" smtClean="0"/>
              <a:t>memisahkan</a:t>
            </a:r>
            <a:r>
              <a:rPr lang="en-US" sz="2800" dirty="0" smtClean="0"/>
              <a:t> </a:t>
            </a:r>
            <a:r>
              <a:rPr lang="en-US" sz="2800" dirty="0" err="1" smtClean="0"/>
              <a:t>kita</a:t>
            </a:r>
            <a:r>
              <a:rPr lang="en-US" sz="2800" dirty="0" smtClean="0"/>
              <a:t> </a:t>
            </a:r>
            <a:r>
              <a:rPr lang="en-US" sz="2800" dirty="0" err="1" smtClean="0"/>
              <a:t>adalah</a:t>
            </a:r>
            <a:r>
              <a:rPr lang="en-US" sz="2800" dirty="0" smtClean="0"/>
              <a:t> </a:t>
            </a:r>
            <a:r>
              <a:rPr lang="en-US" sz="2800" dirty="0" err="1" smtClean="0"/>
              <a:t>kelas</a:t>
            </a:r>
            <a:r>
              <a:rPr lang="en-US" sz="2800" dirty="0" smtClean="0"/>
              <a:t> </a:t>
            </a:r>
            <a:r>
              <a:rPr lang="en-US" sz="2800" dirty="0" err="1" smtClean="0"/>
              <a:t>sosial</a:t>
            </a:r>
            <a:r>
              <a:rPr lang="en-US" sz="2800" dirty="0" smtClean="0"/>
              <a:t>, gender, </a:t>
            </a:r>
            <a:r>
              <a:rPr lang="en-US" sz="2800" dirty="0" err="1" smtClean="0"/>
              <a:t>dan</a:t>
            </a:r>
            <a:r>
              <a:rPr lang="en-US" sz="2800" dirty="0" smtClean="0"/>
              <a:t> </a:t>
            </a:r>
            <a:r>
              <a:rPr lang="en-US" sz="2800" dirty="0" err="1" smtClean="0"/>
              <a:t>ras-etnisitas</a:t>
            </a:r>
            <a:r>
              <a:rPr lang="en-US" sz="2800" dirty="0" smtClean="0"/>
              <a:t>.</a:t>
            </a:r>
          </a:p>
          <a:p>
            <a:pPr algn="ctr" eaLnBrk="1" hangingPunct="1">
              <a:buFontTx/>
              <a:buNone/>
            </a:pPr>
            <a:endParaRPr lang="en-US" sz="2800" dirty="0" smtClean="0"/>
          </a:p>
        </p:txBody>
      </p:sp>
    </p:spTree>
    <p:extLst>
      <p:ext uri="{BB962C8B-B14F-4D97-AF65-F5344CB8AC3E}">
        <p14:creationId xmlns:p14="http://schemas.microsoft.com/office/powerpoint/2010/main" val="41193991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8" name="Picture 3" descr="Scan10094.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6413" y="2514599"/>
            <a:ext cx="8332787"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3059" name="TextBox 4"/>
          <p:cNvSpPr txBox="1">
            <a:spLocks noChangeArrowheads="1"/>
          </p:cNvSpPr>
          <p:nvPr/>
        </p:nvSpPr>
        <p:spPr bwMode="auto">
          <a:xfrm>
            <a:off x="76201" y="193675"/>
            <a:ext cx="8991600"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b="1" smtClean="0"/>
          </a:p>
          <a:p>
            <a:pPr eaLnBrk="1" hangingPunct="1"/>
            <a:r>
              <a:rPr lang="id-ID" b="1" smtClean="0"/>
              <a:t>Gerak </a:t>
            </a:r>
            <a:r>
              <a:rPr lang="id-ID" b="1" dirty="0"/>
              <a:t>Struktur Khas Birokrasi Universitas Berukuran Sedang</a:t>
            </a:r>
          </a:p>
          <a:p>
            <a:pPr eaLnBrk="1" hangingPunct="1"/>
            <a:r>
              <a:rPr lang="id-ID" sz="1400" i="1" dirty="0"/>
              <a:t>Di bawah ini merupakan salah satu versi disederhanakan dari struktur birokrasi universitas. Garis-garis pada yang ada pada universitas cenderung jauh lebih kompleks daripada apa yang digambarkan di sini. Suatu universitas yang besar dapat mempunyai seorang penasihat dan beberapa orang presiden di bawah penasihat, di mana tiap presiden bertanggung jawab atas satu fakultas tertentu. Meskipun dalam gambar ini hanya ditampilkan kepanjangan wewenang wakil presiden bidang administrasi dan Fakultas Ilmu Sosial, masing-masing wakil presiden dan fakultas lain mempunyai posisi serupa. Jika gambarnya diperluas, dapat ditampilkan sekretaris departemen—dan pada akhirnya di suatu tempat, bahkan para mahasiswa.</a:t>
            </a:r>
          </a:p>
        </p:txBody>
      </p:sp>
    </p:spTree>
    <p:extLst>
      <p:ext uri="{BB962C8B-B14F-4D97-AF65-F5344CB8AC3E}">
        <p14:creationId xmlns:p14="http://schemas.microsoft.com/office/powerpoint/2010/main" val="12298448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3"/>
          <p:cNvSpPr>
            <a:spLocks noGrp="1" noChangeArrowheads="1"/>
          </p:cNvSpPr>
          <p:nvPr>
            <p:ph idx="1"/>
          </p:nvPr>
        </p:nvSpPr>
        <p:spPr>
          <a:xfrm>
            <a:off x="457200" y="404813"/>
            <a:ext cx="8229600" cy="6192837"/>
          </a:xfrm>
        </p:spPr>
        <p:txBody>
          <a:bodyPr/>
          <a:lstStyle/>
          <a:p>
            <a:pPr eaLnBrk="1" hangingPunct="1">
              <a:buFontTx/>
              <a:buNone/>
            </a:pPr>
            <a:r>
              <a:rPr lang="id-ID" b="1" smtClean="0">
                <a:solidFill>
                  <a:srgbClr val="CC0000"/>
                </a:solidFill>
              </a:rPr>
              <a:t>Perpanjangan </a:t>
            </a:r>
            <a:r>
              <a:rPr lang="en-US" b="1" smtClean="0">
                <a:solidFill>
                  <a:srgbClr val="CC0000"/>
                </a:solidFill>
              </a:rPr>
              <a:t>Birokrasi</a:t>
            </a:r>
          </a:p>
          <a:p>
            <a:pPr eaLnBrk="1" hangingPunct="1">
              <a:buFontTx/>
              <a:buNone/>
            </a:pPr>
            <a:r>
              <a:rPr lang="en-US" sz="2400" smtClean="0"/>
              <a:t>Birokrasi terus berlanjut karena adanya proses yang disebut </a:t>
            </a:r>
            <a:r>
              <a:rPr lang="en-US" sz="2400" b="1" smtClean="0"/>
              <a:t>pengalihan tujuan</a:t>
            </a:r>
            <a:r>
              <a:rPr lang="en-US" sz="2400" smtClean="0"/>
              <a:t>, di mana birokrasi akan mengubah visi dan misi yang dituju setelah visi dan misi tersebut telah terpenuhi.</a:t>
            </a:r>
          </a:p>
          <a:p>
            <a:pPr eaLnBrk="1" hangingPunct="1">
              <a:buFontTx/>
              <a:buNone/>
            </a:pPr>
            <a:r>
              <a:rPr lang="en-US" sz="2400" smtClean="0"/>
              <a:t>Weber memprediksikan bahwa birokrasi dengan peraturan, prosedur, dan penitikberatan pada hasil akhir akan mendominasi kehidupan sosial.</a:t>
            </a:r>
          </a:p>
          <a:p>
            <a:pPr eaLnBrk="1" hangingPunct="1">
              <a:buFontTx/>
              <a:buNone/>
            </a:pPr>
            <a:r>
              <a:rPr lang="en-US" sz="2400" smtClean="0"/>
              <a:t>Meskipun bersifat efisien, birokrasi memiliki sisi negatif:</a:t>
            </a:r>
          </a:p>
          <a:p>
            <a:pPr eaLnBrk="1" hangingPunct="1">
              <a:buFontTx/>
              <a:buNone/>
            </a:pPr>
            <a:r>
              <a:rPr lang="en-US" sz="2400" smtClean="0"/>
              <a:t>Birokrasi dapat sedemikian terikat pada formalitas dan rutinitas berlebihan. </a:t>
            </a:r>
          </a:p>
          <a:p>
            <a:pPr eaLnBrk="1" hangingPunct="1">
              <a:buFontTx/>
              <a:buNone/>
            </a:pPr>
            <a:r>
              <a:rPr lang="en-US" sz="2400" smtClean="0"/>
              <a:t>Menurut Marx, karena birokrasi memperlakukan individu dari sudut pandang peran, peraturan, dan fungsi, individu akan mengalami </a:t>
            </a:r>
            <a:r>
              <a:rPr lang="en-US" sz="2400" b="1" smtClean="0"/>
              <a:t>alienasi</a:t>
            </a:r>
            <a:r>
              <a:rPr lang="en-US" sz="2400" smtClean="0"/>
              <a:t>—memperlakukan individu sebagai objek dan bukan sebagai manusia.</a:t>
            </a:r>
          </a:p>
        </p:txBody>
      </p:sp>
    </p:spTree>
    <p:extLst>
      <p:ext uri="{BB962C8B-B14F-4D97-AF65-F5344CB8AC3E}">
        <p14:creationId xmlns:p14="http://schemas.microsoft.com/office/powerpoint/2010/main" val="28373869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3"/>
          <p:cNvSpPr>
            <a:spLocks noGrp="1" noChangeArrowheads="1"/>
          </p:cNvSpPr>
          <p:nvPr>
            <p:ph idx="1"/>
          </p:nvPr>
        </p:nvSpPr>
        <p:spPr>
          <a:xfrm>
            <a:off x="457200" y="404813"/>
            <a:ext cx="8229600" cy="666750"/>
          </a:xfrm>
        </p:spPr>
        <p:txBody>
          <a:bodyPr/>
          <a:lstStyle/>
          <a:p>
            <a:pPr eaLnBrk="1" hangingPunct="1">
              <a:buFontTx/>
              <a:buNone/>
            </a:pPr>
            <a:r>
              <a:rPr lang="id-ID" b="1" smtClean="0">
                <a:solidFill>
                  <a:srgbClr val="CC0000"/>
                </a:solidFill>
              </a:rPr>
              <a:t>Perpanjangan </a:t>
            </a:r>
            <a:r>
              <a:rPr lang="en-US" b="1" smtClean="0">
                <a:solidFill>
                  <a:srgbClr val="CC0000"/>
                </a:solidFill>
              </a:rPr>
              <a:t>Birokrasi</a:t>
            </a:r>
          </a:p>
        </p:txBody>
      </p:sp>
      <p:pic>
        <p:nvPicPr>
          <p:cNvPr id="175107" name="Picture 2" descr="Scan1009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43313" y="1217613"/>
            <a:ext cx="5224462" cy="371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108" name="TextBox 3"/>
          <p:cNvSpPr txBox="1">
            <a:spLocks noChangeArrowheads="1"/>
          </p:cNvSpPr>
          <p:nvPr/>
        </p:nvSpPr>
        <p:spPr bwMode="auto">
          <a:xfrm>
            <a:off x="357188" y="1963738"/>
            <a:ext cx="3000375"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id-ID" sz="1400" i="1"/>
              <a:t>The March of Dimes didirikan oleh Presiden Franklin Roosevelt pada tahun 1930-an untuk memberantas polio. Ketika vaksin untuk polio ditemukan pada tahun 1950-an, organisasi tersebut tidak menyatakan kemenangannya dan membubarkan diri. Sebaliknya, organisasi dibiarkan tetap utuh dengan menciptakan tujuan baru—memberantas cacat bawaan. Para sosiolog menggunakan istilah </a:t>
            </a:r>
            <a:r>
              <a:rPr lang="id-ID" sz="1400" b="1"/>
              <a:t>pengalihan tujuan</a:t>
            </a:r>
            <a:r>
              <a:rPr lang="id-ID" sz="1400" i="1"/>
              <a:t> untuk merujuk proses adopsi tujuan baru ini.</a:t>
            </a:r>
            <a:endParaRPr lang="id-ID" sz="1400" b="1" i="1"/>
          </a:p>
        </p:txBody>
      </p:sp>
      <p:sp>
        <p:nvSpPr>
          <p:cNvPr id="175109" name="TextBox 4"/>
          <p:cNvSpPr txBox="1">
            <a:spLocks noChangeArrowheads="1"/>
          </p:cNvSpPr>
          <p:nvPr/>
        </p:nvSpPr>
        <p:spPr bwMode="auto">
          <a:xfrm>
            <a:off x="357188" y="4973638"/>
            <a:ext cx="857250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d-ID" sz="1400" i="1"/>
              <a:t>“Memberantas cacat bawaan” kini telah digantikan oleh suatu tujuan yang lebih samar lagi, yaitu “Terobosan bagi bayi.” Pengalihan tujuan baru ini dapat menjamin keberadaan organisasi ini untuk selama-lamanya, karena tujuannya sedemikian sukar dipahaminya sehingga tidak akan pernah dapat tercapai. (Apakah kita akan pernah mengalami kekurangan dalam pemenuhan kebutuhan akan “terobosan”?)</a:t>
            </a:r>
          </a:p>
        </p:txBody>
      </p:sp>
    </p:spTree>
    <p:extLst>
      <p:ext uri="{BB962C8B-B14F-4D97-AF65-F5344CB8AC3E}">
        <p14:creationId xmlns:p14="http://schemas.microsoft.com/office/powerpoint/2010/main" val="38198468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pPr eaLnBrk="1" hangingPunct="1"/>
            <a:r>
              <a:rPr lang="en-US" sz="4000" b="1" smtClean="0">
                <a:solidFill>
                  <a:srgbClr val="000066"/>
                </a:solidFill>
              </a:rPr>
              <a:t>BEKERJA UNTUK KORPORASI</a:t>
            </a:r>
          </a:p>
        </p:txBody>
      </p:sp>
      <p:sp>
        <p:nvSpPr>
          <p:cNvPr id="176131" name="Rectangle 3"/>
          <p:cNvSpPr>
            <a:spLocks noGrp="1" noChangeArrowheads="1"/>
          </p:cNvSpPr>
          <p:nvPr>
            <p:ph idx="1"/>
          </p:nvPr>
        </p:nvSpPr>
        <p:spPr/>
        <p:txBody>
          <a:bodyPr/>
          <a:lstStyle/>
          <a:p>
            <a:pPr eaLnBrk="1" hangingPunct="1">
              <a:buFontTx/>
              <a:buNone/>
            </a:pPr>
            <a:r>
              <a:rPr lang="en-US" b="1" dirty="0" err="1" smtClean="0">
                <a:solidFill>
                  <a:srgbClr val="CC0000"/>
                </a:solidFill>
              </a:rPr>
              <a:t>Stereotip</a:t>
            </a:r>
            <a:r>
              <a:rPr lang="en-US" b="1" dirty="0" smtClean="0">
                <a:solidFill>
                  <a:srgbClr val="CC0000"/>
                </a:solidFill>
              </a:rPr>
              <a:t> </a:t>
            </a:r>
            <a:r>
              <a:rPr lang="en-US" b="1" dirty="0" err="1" smtClean="0">
                <a:solidFill>
                  <a:srgbClr val="CC0000"/>
                </a:solidFill>
              </a:rPr>
              <a:t>dan</a:t>
            </a:r>
            <a:r>
              <a:rPr lang="en-US" b="1" dirty="0" smtClean="0">
                <a:solidFill>
                  <a:srgbClr val="CC0000"/>
                </a:solidFill>
              </a:rPr>
              <a:t> </a:t>
            </a:r>
            <a:r>
              <a:rPr lang="en-US" b="1" dirty="0" err="1" smtClean="0">
                <a:solidFill>
                  <a:srgbClr val="CC0000"/>
                </a:solidFill>
              </a:rPr>
              <a:t>Kebudayaan</a:t>
            </a:r>
            <a:r>
              <a:rPr lang="en-US" b="1" dirty="0" smtClean="0">
                <a:solidFill>
                  <a:srgbClr val="CC0000"/>
                </a:solidFill>
              </a:rPr>
              <a:t> </a:t>
            </a:r>
            <a:r>
              <a:rPr lang="en-US" b="1" dirty="0" err="1" smtClean="0">
                <a:solidFill>
                  <a:srgbClr val="CC0000"/>
                </a:solidFill>
              </a:rPr>
              <a:t>Korporasi</a:t>
            </a:r>
            <a:r>
              <a:rPr lang="en-US" b="1" dirty="0" smtClean="0">
                <a:solidFill>
                  <a:srgbClr val="CC0000"/>
                </a:solidFill>
              </a:rPr>
              <a:t> “</a:t>
            </a:r>
            <a:r>
              <a:rPr lang="en-US" b="1" dirty="0" err="1" smtClean="0">
                <a:solidFill>
                  <a:srgbClr val="CC0000"/>
                </a:solidFill>
              </a:rPr>
              <a:t>Terselubung</a:t>
            </a:r>
            <a:r>
              <a:rPr lang="en-US" b="1" dirty="0" smtClean="0">
                <a:solidFill>
                  <a:srgbClr val="CC0000"/>
                </a:solidFill>
              </a:rPr>
              <a:t>”</a:t>
            </a:r>
          </a:p>
          <a:p>
            <a:pPr eaLnBrk="1" hangingPunct="1">
              <a:buFontTx/>
              <a:buNone/>
            </a:pPr>
            <a:r>
              <a:rPr lang="en-US" sz="2400" dirty="0" err="1" smtClean="0"/>
              <a:t>Rosabeth</a:t>
            </a:r>
            <a:r>
              <a:rPr lang="en-US" sz="2400" dirty="0" smtClean="0"/>
              <a:t> Moss </a:t>
            </a:r>
            <a:r>
              <a:rPr lang="en-US" sz="2400" dirty="0" err="1" smtClean="0"/>
              <a:t>Kanter</a:t>
            </a:r>
            <a:r>
              <a:rPr lang="en-US" sz="2400" dirty="0" smtClean="0"/>
              <a:t> </a:t>
            </a:r>
            <a:r>
              <a:rPr lang="en-US" sz="2400" dirty="0" err="1" smtClean="0"/>
              <a:t>berpendapat</a:t>
            </a:r>
            <a:r>
              <a:rPr lang="en-US" sz="2400" dirty="0" smtClean="0"/>
              <a:t> </a:t>
            </a:r>
            <a:r>
              <a:rPr lang="en-US" sz="2400" dirty="0" err="1" smtClean="0"/>
              <a:t>bahwa</a:t>
            </a:r>
            <a:r>
              <a:rPr lang="en-US" sz="2400" dirty="0" smtClean="0"/>
              <a:t> </a:t>
            </a:r>
            <a:r>
              <a:rPr lang="en-US" sz="2400" b="1" dirty="0" err="1" smtClean="0"/>
              <a:t>kebudayaan</a:t>
            </a:r>
            <a:r>
              <a:rPr lang="en-US" sz="2400" b="1" dirty="0" smtClean="0"/>
              <a:t> </a:t>
            </a:r>
            <a:r>
              <a:rPr lang="en-US" sz="2400" b="1" dirty="0" err="1" smtClean="0"/>
              <a:t>korporasi</a:t>
            </a:r>
            <a:r>
              <a:rPr lang="en-US" sz="2400" dirty="0" smtClean="0"/>
              <a:t> </a:t>
            </a:r>
            <a:r>
              <a:rPr lang="en-US" sz="2400" dirty="0" err="1" smtClean="0"/>
              <a:t>mengandung</a:t>
            </a:r>
            <a:r>
              <a:rPr lang="en-US" sz="2400" dirty="0" smtClean="0"/>
              <a:t> </a:t>
            </a:r>
            <a:r>
              <a:rPr lang="en-US" sz="2400" dirty="0" err="1" smtClean="0"/>
              <a:t>banyak</a:t>
            </a:r>
            <a:r>
              <a:rPr lang="en-US" sz="2400" dirty="0" smtClean="0"/>
              <a:t> </a:t>
            </a:r>
            <a:r>
              <a:rPr lang="en-US" sz="2400" dirty="0" err="1" smtClean="0"/>
              <a:t>nilai</a:t>
            </a:r>
            <a:r>
              <a:rPr lang="en-US" sz="2400" dirty="0" smtClean="0"/>
              <a:t> </a:t>
            </a:r>
            <a:r>
              <a:rPr lang="en-US" sz="2400" dirty="0" err="1" smtClean="0"/>
              <a:t>terselubung</a:t>
            </a:r>
            <a:r>
              <a:rPr lang="en-US" sz="2400" dirty="0" smtClean="0"/>
              <a:t>. </a:t>
            </a:r>
            <a:r>
              <a:rPr lang="en-US" sz="2400" dirty="0" err="1" smtClean="0"/>
              <a:t>Nilai</a:t>
            </a:r>
            <a:r>
              <a:rPr lang="en-US" sz="2400" dirty="0" smtClean="0"/>
              <a:t> </a:t>
            </a:r>
            <a:r>
              <a:rPr lang="en-US" sz="2400" dirty="0" err="1" smtClean="0"/>
              <a:t>ini</a:t>
            </a:r>
            <a:r>
              <a:rPr lang="en-US" sz="2400" dirty="0" smtClean="0"/>
              <a:t> </a:t>
            </a:r>
            <a:r>
              <a:rPr lang="en-US" sz="2400" dirty="0" err="1" smtClean="0"/>
              <a:t>menciptakan</a:t>
            </a:r>
            <a:r>
              <a:rPr lang="en-US" sz="2400" dirty="0" smtClean="0"/>
              <a:t> </a:t>
            </a:r>
            <a:r>
              <a:rPr lang="en-US" sz="2400" dirty="0" err="1" smtClean="0"/>
              <a:t>suatu</a:t>
            </a:r>
            <a:r>
              <a:rPr lang="en-US" sz="2400" dirty="0" smtClean="0"/>
              <a:t> </a:t>
            </a:r>
            <a:r>
              <a:rPr lang="en-US" sz="2400" i="1" dirty="0" smtClean="0"/>
              <a:t>self-fulfilling prophecy</a:t>
            </a:r>
            <a:r>
              <a:rPr lang="en-US" sz="2400" dirty="0" smtClean="0"/>
              <a:t> yang </a:t>
            </a:r>
            <a:r>
              <a:rPr lang="en-US" sz="2400" dirty="0" err="1" smtClean="0"/>
              <a:t>mempengaruhi</a:t>
            </a:r>
            <a:r>
              <a:rPr lang="en-US" sz="2400" dirty="0" smtClean="0"/>
              <a:t> </a:t>
            </a:r>
            <a:r>
              <a:rPr lang="en-US" sz="2400" dirty="0" err="1" smtClean="0"/>
              <a:t>karier</a:t>
            </a:r>
            <a:r>
              <a:rPr lang="en-US" sz="2400" dirty="0" smtClean="0"/>
              <a:t> </a:t>
            </a:r>
            <a:r>
              <a:rPr lang="en-US" sz="2400" dirty="0" err="1" smtClean="0"/>
              <a:t>korporasi</a:t>
            </a:r>
            <a:r>
              <a:rPr lang="en-US" sz="2400" dirty="0" smtClean="0"/>
              <a:t> </a:t>
            </a:r>
            <a:r>
              <a:rPr lang="en-US" sz="2400" dirty="0" err="1" smtClean="0"/>
              <a:t>seseorang</a:t>
            </a:r>
            <a:r>
              <a:rPr lang="en-US" sz="2400" dirty="0" smtClean="0"/>
              <a:t>, </a:t>
            </a:r>
            <a:r>
              <a:rPr lang="en-US" sz="2400" dirty="0" err="1" smtClean="0"/>
              <a:t>alih-alih</a:t>
            </a:r>
            <a:r>
              <a:rPr lang="en-US" sz="2400" dirty="0" smtClean="0"/>
              <a:t> </a:t>
            </a:r>
            <a:r>
              <a:rPr lang="en-US" sz="2400" dirty="0" err="1" smtClean="0"/>
              <a:t>kecerdasan</a:t>
            </a:r>
            <a:r>
              <a:rPr lang="en-US" sz="2400" dirty="0" smtClean="0"/>
              <a:t> </a:t>
            </a:r>
            <a:r>
              <a:rPr lang="en-US" sz="2400" dirty="0" err="1" smtClean="0"/>
              <a:t>dan</a:t>
            </a:r>
            <a:r>
              <a:rPr lang="en-US" sz="2400" dirty="0" smtClean="0"/>
              <a:t> </a:t>
            </a:r>
            <a:r>
              <a:rPr lang="en-US" sz="2400" dirty="0" err="1" smtClean="0"/>
              <a:t>kerja</a:t>
            </a:r>
            <a:r>
              <a:rPr lang="en-US" sz="2400" dirty="0" smtClean="0"/>
              <a:t> </a:t>
            </a:r>
            <a:r>
              <a:rPr lang="en-US" sz="2400" dirty="0" err="1" smtClean="0"/>
              <a:t>keras</a:t>
            </a:r>
            <a:r>
              <a:rPr lang="en-US" sz="2400" dirty="0" smtClean="0"/>
              <a:t> orang </a:t>
            </a:r>
            <a:r>
              <a:rPr lang="en-US" sz="2400" dirty="0" err="1" smtClean="0"/>
              <a:t>itu</a:t>
            </a:r>
            <a:r>
              <a:rPr lang="en-US" sz="2400" dirty="0" smtClean="0"/>
              <a:t> </a:t>
            </a:r>
            <a:r>
              <a:rPr lang="en-US" sz="2400" dirty="0" err="1" smtClean="0"/>
              <a:t>sendiri</a:t>
            </a:r>
            <a:r>
              <a:rPr lang="en-US" sz="2400" dirty="0" smtClean="0"/>
              <a:t>.</a:t>
            </a:r>
          </a:p>
          <a:p>
            <a:pPr eaLnBrk="1" hangingPunct="1">
              <a:buFontTx/>
              <a:buNone/>
            </a:pPr>
            <a:endParaRPr lang="en-US" sz="2400" dirty="0" smtClean="0"/>
          </a:p>
        </p:txBody>
      </p:sp>
    </p:spTree>
    <p:extLst>
      <p:ext uri="{BB962C8B-B14F-4D97-AF65-F5344CB8AC3E}">
        <p14:creationId xmlns:p14="http://schemas.microsoft.com/office/powerpoint/2010/main" val="5875655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idx="1"/>
          </p:nvPr>
        </p:nvSpPr>
        <p:spPr>
          <a:xfrm>
            <a:off x="457200" y="549275"/>
            <a:ext cx="8229600" cy="5903913"/>
          </a:xfrm>
        </p:spPr>
        <p:txBody>
          <a:bodyPr/>
          <a:lstStyle/>
          <a:p>
            <a:pPr eaLnBrk="1" hangingPunct="1">
              <a:buFontTx/>
              <a:buNone/>
            </a:pPr>
            <a:r>
              <a:rPr lang="en-US" b="1" dirty="0" err="1" smtClean="0">
                <a:solidFill>
                  <a:srgbClr val="CC0000"/>
                </a:solidFill>
              </a:rPr>
              <a:t>Korporasi</a:t>
            </a:r>
            <a:r>
              <a:rPr lang="en-US" b="1" dirty="0" smtClean="0">
                <a:solidFill>
                  <a:srgbClr val="CC0000"/>
                </a:solidFill>
              </a:rPr>
              <a:t> </a:t>
            </a:r>
            <a:r>
              <a:rPr lang="en-US" b="1" dirty="0" err="1" smtClean="0">
                <a:solidFill>
                  <a:srgbClr val="CC0000"/>
                </a:solidFill>
              </a:rPr>
              <a:t>Amerika</a:t>
            </a:r>
            <a:r>
              <a:rPr lang="en-US" b="1" dirty="0" smtClean="0">
                <a:solidFill>
                  <a:srgbClr val="CC0000"/>
                </a:solidFill>
              </a:rPr>
              <a:t> </a:t>
            </a:r>
            <a:r>
              <a:rPr lang="en-US" b="1" dirty="0" err="1" smtClean="0">
                <a:solidFill>
                  <a:srgbClr val="CC0000"/>
                </a:solidFill>
              </a:rPr>
              <a:t>Serikat</a:t>
            </a:r>
            <a:r>
              <a:rPr lang="en-US" b="1" dirty="0" smtClean="0">
                <a:solidFill>
                  <a:srgbClr val="CC0000"/>
                </a:solidFill>
              </a:rPr>
              <a:t> </a:t>
            </a:r>
            <a:r>
              <a:rPr lang="en-US" b="1" dirty="0" err="1" smtClean="0">
                <a:solidFill>
                  <a:srgbClr val="CC0000"/>
                </a:solidFill>
              </a:rPr>
              <a:t>dan</a:t>
            </a:r>
            <a:r>
              <a:rPr lang="en-US" b="1" dirty="0" smtClean="0">
                <a:solidFill>
                  <a:srgbClr val="CC0000"/>
                </a:solidFill>
              </a:rPr>
              <a:t> </a:t>
            </a:r>
            <a:r>
              <a:rPr lang="en-US" b="1" dirty="0" err="1" smtClean="0">
                <a:solidFill>
                  <a:srgbClr val="CC0000"/>
                </a:solidFill>
              </a:rPr>
              <a:t>Jepang</a:t>
            </a:r>
            <a:endParaRPr lang="en-US" b="1" dirty="0" smtClean="0">
              <a:solidFill>
                <a:srgbClr val="CC0000"/>
              </a:solidFill>
            </a:endParaRPr>
          </a:p>
          <a:p>
            <a:pPr eaLnBrk="1" hangingPunct="1">
              <a:buFontTx/>
              <a:buNone/>
            </a:pPr>
            <a:r>
              <a:rPr lang="en-US" sz="2400" dirty="0" smtClean="0"/>
              <a:t>William </a:t>
            </a:r>
            <a:r>
              <a:rPr lang="en-US" sz="2400" dirty="0" err="1" smtClean="0"/>
              <a:t>Ouchi</a:t>
            </a:r>
            <a:r>
              <a:rPr lang="en-US" sz="2400" dirty="0" smtClean="0"/>
              <a:t> (1981) </a:t>
            </a:r>
            <a:r>
              <a:rPr lang="en-US" sz="2400" dirty="0" err="1" smtClean="0"/>
              <a:t>mengemukakan</a:t>
            </a:r>
            <a:r>
              <a:rPr lang="en-US" sz="2400" dirty="0" smtClean="0"/>
              <a:t> lima </a:t>
            </a:r>
            <a:r>
              <a:rPr lang="en-US" sz="2400" dirty="0" err="1" smtClean="0"/>
              <a:t>cara</a:t>
            </a:r>
            <a:r>
              <a:rPr lang="en-US" sz="2400" dirty="0" smtClean="0"/>
              <a:t> </a:t>
            </a:r>
            <a:r>
              <a:rPr lang="en-US" sz="2400" dirty="0" err="1" smtClean="0"/>
              <a:t>dalam</a:t>
            </a:r>
            <a:r>
              <a:rPr lang="en-US" sz="2400" dirty="0" smtClean="0"/>
              <a:t> </a:t>
            </a:r>
            <a:r>
              <a:rPr lang="en-US" sz="2400" dirty="0" err="1" smtClean="0"/>
              <a:t>mana</a:t>
            </a:r>
            <a:r>
              <a:rPr lang="en-US" sz="2400" dirty="0" smtClean="0"/>
              <a:t> </a:t>
            </a:r>
            <a:r>
              <a:rPr lang="en-US" sz="2400" dirty="0" err="1" smtClean="0"/>
              <a:t>korporasi</a:t>
            </a:r>
            <a:r>
              <a:rPr lang="en-US" sz="2400" dirty="0" smtClean="0"/>
              <a:t> </a:t>
            </a:r>
            <a:r>
              <a:rPr lang="en-US" sz="2400" dirty="0" err="1" smtClean="0"/>
              <a:t>Jepang</a:t>
            </a:r>
            <a:r>
              <a:rPr lang="en-US" sz="2400" dirty="0" smtClean="0"/>
              <a:t> </a:t>
            </a:r>
            <a:r>
              <a:rPr lang="en-US" sz="2400" dirty="0" err="1" smtClean="0"/>
              <a:t>berbeda</a:t>
            </a:r>
            <a:r>
              <a:rPr lang="en-US" sz="2400" dirty="0" smtClean="0"/>
              <a:t> </a:t>
            </a:r>
            <a:r>
              <a:rPr lang="en-US" sz="2400" dirty="0" err="1" smtClean="0"/>
              <a:t>dengan</a:t>
            </a:r>
            <a:r>
              <a:rPr lang="en-US" sz="2400" dirty="0" smtClean="0"/>
              <a:t> </a:t>
            </a:r>
            <a:r>
              <a:rPr lang="en-US" sz="2400" dirty="0" err="1" smtClean="0"/>
              <a:t>korporasi</a:t>
            </a:r>
            <a:r>
              <a:rPr lang="en-US" sz="2400" dirty="0" smtClean="0"/>
              <a:t> </a:t>
            </a:r>
            <a:r>
              <a:rPr lang="en-US" sz="2400" dirty="0" err="1" smtClean="0"/>
              <a:t>Amerika</a:t>
            </a:r>
            <a:r>
              <a:rPr lang="en-US" sz="2400" dirty="0" smtClean="0"/>
              <a:t> </a:t>
            </a:r>
            <a:r>
              <a:rPr lang="en-US" sz="2400" dirty="0" err="1" smtClean="0"/>
              <a:t>Serikat</a:t>
            </a:r>
            <a:r>
              <a:rPr lang="en-US" sz="2400" dirty="0" smtClean="0"/>
              <a:t>:</a:t>
            </a:r>
          </a:p>
          <a:p>
            <a:pPr eaLnBrk="1" hangingPunct="1">
              <a:buFontTx/>
              <a:buNone/>
            </a:pPr>
            <a:r>
              <a:rPr lang="en-US" sz="2400" b="1" dirty="0" err="1" smtClean="0">
                <a:solidFill>
                  <a:srgbClr val="008000"/>
                </a:solidFill>
              </a:rPr>
              <a:t>Mempekerjakan</a:t>
            </a:r>
            <a:r>
              <a:rPr lang="en-US" sz="2400" b="1" dirty="0" smtClean="0">
                <a:solidFill>
                  <a:srgbClr val="008000"/>
                </a:solidFill>
              </a:rPr>
              <a:t> </a:t>
            </a:r>
            <a:r>
              <a:rPr lang="en-US" sz="2400" b="1" dirty="0" err="1" smtClean="0">
                <a:solidFill>
                  <a:srgbClr val="008000"/>
                </a:solidFill>
              </a:rPr>
              <a:t>dan</a:t>
            </a:r>
            <a:r>
              <a:rPr lang="en-US" sz="2400" b="1" dirty="0" smtClean="0">
                <a:solidFill>
                  <a:srgbClr val="008000"/>
                </a:solidFill>
              </a:rPr>
              <a:t> </a:t>
            </a:r>
            <a:r>
              <a:rPr lang="en-US" sz="2400" b="1" dirty="0" err="1" smtClean="0">
                <a:solidFill>
                  <a:srgbClr val="008000"/>
                </a:solidFill>
              </a:rPr>
              <a:t>Mempromosikan</a:t>
            </a:r>
            <a:r>
              <a:rPr lang="en-US" sz="2400" b="1" dirty="0" smtClean="0">
                <a:solidFill>
                  <a:srgbClr val="008000"/>
                </a:solidFill>
              </a:rPr>
              <a:t> Tim</a:t>
            </a:r>
          </a:p>
          <a:p>
            <a:pPr eaLnBrk="1" hangingPunct="1">
              <a:buFontTx/>
              <a:buNone/>
            </a:pPr>
            <a:r>
              <a:rPr lang="en-US" sz="2400" dirty="0" smtClean="0"/>
              <a:t>Di </a:t>
            </a:r>
            <a:r>
              <a:rPr lang="en-US" sz="2400" i="1" dirty="0" err="1" smtClean="0"/>
              <a:t>Jepang</a:t>
            </a:r>
            <a:r>
              <a:rPr lang="en-US" sz="2400" dirty="0" smtClean="0"/>
              <a:t>, </a:t>
            </a:r>
            <a:r>
              <a:rPr lang="en-US" sz="2400" dirty="0" err="1" smtClean="0"/>
              <a:t>kerja</a:t>
            </a:r>
            <a:r>
              <a:rPr lang="en-US" sz="2400" dirty="0" smtClean="0"/>
              <a:t> </a:t>
            </a:r>
            <a:r>
              <a:rPr lang="en-US" sz="2400" dirty="0" err="1" smtClean="0"/>
              <a:t>tim</a:t>
            </a:r>
            <a:r>
              <a:rPr lang="en-US" sz="2400" dirty="0" smtClean="0"/>
              <a:t> </a:t>
            </a:r>
            <a:r>
              <a:rPr lang="en-US" sz="2400" dirty="0" err="1" smtClean="0"/>
              <a:t>merupakan</a:t>
            </a:r>
            <a:r>
              <a:rPr lang="en-US" sz="2400" dirty="0" smtClean="0"/>
              <a:t> </a:t>
            </a:r>
            <a:r>
              <a:rPr lang="en-US" sz="2400" dirty="0" err="1" smtClean="0"/>
              <a:t>sesuatu</a:t>
            </a:r>
            <a:r>
              <a:rPr lang="en-US" sz="2400" dirty="0" smtClean="0"/>
              <a:t> yang </a:t>
            </a:r>
            <a:r>
              <a:rPr lang="en-US" sz="2400" dirty="0" err="1" smtClean="0"/>
              <a:t>hakiki</a:t>
            </a:r>
            <a:r>
              <a:rPr lang="en-US" sz="2400" dirty="0" smtClean="0"/>
              <a:t>, yang </a:t>
            </a:r>
            <a:r>
              <a:rPr lang="en-US" sz="2400" dirty="0" err="1" smtClean="0"/>
              <a:t>menentukan</a:t>
            </a:r>
            <a:r>
              <a:rPr lang="en-US" sz="2400" dirty="0" smtClean="0"/>
              <a:t> </a:t>
            </a:r>
            <a:r>
              <a:rPr lang="en-US" sz="2400" dirty="0" err="1" smtClean="0"/>
              <a:t>karier</a:t>
            </a:r>
            <a:r>
              <a:rPr lang="en-US" sz="2400" dirty="0" smtClean="0"/>
              <a:t> sang </a:t>
            </a:r>
            <a:r>
              <a:rPr lang="en-US" sz="2400" dirty="0" err="1" smtClean="0"/>
              <a:t>pekerja</a:t>
            </a:r>
            <a:r>
              <a:rPr lang="en-US" sz="2400" dirty="0" smtClean="0"/>
              <a:t>, </a:t>
            </a:r>
            <a:r>
              <a:rPr lang="en-US" sz="2400" dirty="0" err="1" smtClean="0"/>
              <a:t>sedangkan</a:t>
            </a:r>
            <a:r>
              <a:rPr lang="en-US" sz="2400" dirty="0" smtClean="0"/>
              <a:t> di </a:t>
            </a:r>
            <a:r>
              <a:rPr lang="en-US" sz="2400" i="1" dirty="0" err="1" smtClean="0"/>
              <a:t>Amerika</a:t>
            </a:r>
            <a:r>
              <a:rPr lang="en-US" sz="2400" dirty="0" smtClean="0"/>
              <a:t> </a:t>
            </a:r>
            <a:r>
              <a:rPr lang="en-US" sz="2400" dirty="0" err="1" smtClean="0"/>
              <a:t>seorang</a:t>
            </a:r>
            <a:r>
              <a:rPr lang="en-US" sz="2400" dirty="0" smtClean="0"/>
              <a:t> </a:t>
            </a:r>
            <a:r>
              <a:rPr lang="en-US" sz="2400" dirty="0" err="1" smtClean="0"/>
              <a:t>pekerja</a:t>
            </a:r>
            <a:r>
              <a:rPr lang="en-US" sz="2400" dirty="0" smtClean="0"/>
              <a:t> </a:t>
            </a:r>
            <a:r>
              <a:rPr lang="en-US" sz="2400" dirty="0" err="1" smtClean="0"/>
              <a:t>dipekerjakan</a:t>
            </a:r>
            <a:r>
              <a:rPr lang="en-US" sz="2400" dirty="0" smtClean="0"/>
              <a:t> </a:t>
            </a:r>
            <a:r>
              <a:rPr lang="en-US" sz="2400" dirty="0" err="1" smtClean="0"/>
              <a:t>atas</a:t>
            </a:r>
            <a:r>
              <a:rPr lang="en-US" sz="2400" dirty="0" smtClean="0"/>
              <a:t> </a:t>
            </a:r>
            <a:r>
              <a:rPr lang="en-US" sz="2400" dirty="0" err="1" smtClean="0"/>
              <a:t>dasar</a:t>
            </a:r>
            <a:r>
              <a:rPr lang="en-US" sz="2400" dirty="0" smtClean="0"/>
              <a:t> </a:t>
            </a:r>
            <a:r>
              <a:rPr lang="en-US" sz="2400" dirty="0" err="1" smtClean="0"/>
              <a:t>sumbangan</a:t>
            </a:r>
            <a:r>
              <a:rPr lang="en-US" sz="2400" dirty="0" smtClean="0"/>
              <a:t> yang </a:t>
            </a:r>
            <a:r>
              <a:rPr lang="en-US" sz="2400" dirty="0" err="1" smtClean="0"/>
              <a:t>dapat</a:t>
            </a:r>
            <a:r>
              <a:rPr lang="en-US" sz="2400" dirty="0" smtClean="0"/>
              <a:t> </a:t>
            </a:r>
            <a:r>
              <a:rPr lang="en-US" sz="2400" dirty="0" err="1" smtClean="0"/>
              <a:t>diberikan</a:t>
            </a:r>
            <a:r>
              <a:rPr lang="en-US" sz="2400" dirty="0" smtClean="0"/>
              <a:t> </a:t>
            </a:r>
            <a:r>
              <a:rPr lang="en-US" sz="2400" dirty="0" err="1" smtClean="0"/>
              <a:t>individu</a:t>
            </a:r>
            <a:r>
              <a:rPr lang="en-US" sz="2400" dirty="0" smtClean="0"/>
              <a:t> </a:t>
            </a:r>
            <a:r>
              <a:rPr lang="en-US" sz="2400" dirty="0" err="1" smtClean="0"/>
              <a:t>tersebut</a:t>
            </a:r>
            <a:r>
              <a:rPr lang="en-US" sz="2400" dirty="0" smtClean="0"/>
              <a:t> </a:t>
            </a:r>
            <a:r>
              <a:rPr lang="en-US" sz="2400" dirty="0" err="1" smtClean="0"/>
              <a:t>pada</a:t>
            </a:r>
            <a:r>
              <a:rPr lang="en-US" sz="2400" dirty="0" smtClean="0"/>
              <a:t> </a:t>
            </a:r>
            <a:r>
              <a:rPr lang="en-US" sz="2400" dirty="0" err="1" smtClean="0"/>
              <a:t>perusahaan</a:t>
            </a:r>
            <a:r>
              <a:rPr lang="en-US" sz="2400" dirty="0" smtClean="0"/>
              <a:t>.</a:t>
            </a:r>
          </a:p>
          <a:p>
            <a:pPr eaLnBrk="1" hangingPunct="1">
              <a:buFontTx/>
              <a:buNone/>
            </a:pPr>
            <a:r>
              <a:rPr lang="en-US" sz="2400" b="1" dirty="0" err="1" smtClean="0">
                <a:solidFill>
                  <a:srgbClr val="008000"/>
                </a:solidFill>
              </a:rPr>
              <a:t>Perlindungan</a:t>
            </a:r>
            <a:r>
              <a:rPr lang="en-US" sz="2400" b="1" dirty="0" smtClean="0">
                <a:solidFill>
                  <a:srgbClr val="008000"/>
                </a:solidFill>
              </a:rPr>
              <a:t> </a:t>
            </a:r>
            <a:r>
              <a:rPr lang="en-US" sz="2400" b="1" dirty="0" err="1" smtClean="0">
                <a:solidFill>
                  <a:srgbClr val="008000"/>
                </a:solidFill>
              </a:rPr>
              <a:t>Seumur</a:t>
            </a:r>
            <a:r>
              <a:rPr lang="en-US" sz="2400" b="1" dirty="0" smtClean="0">
                <a:solidFill>
                  <a:srgbClr val="008000"/>
                </a:solidFill>
              </a:rPr>
              <a:t> </a:t>
            </a:r>
            <a:r>
              <a:rPr lang="en-US" sz="2400" b="1" dirty="0" err="1" smtClean="0">
                <a:solidFill>
                  <a:srgbClr val="008000"/>
                </a:solidFill>
              </a:rPr>
              <a:t>Hidup</a:t>
            </a:r>
            <a:endParaRPr lang="en-US" sz="2400" b="1" dirty="0" smtClean="0">
              <a:solidFill>
                <a:srgbClr val="008000"/>
              </a:solidFill>
            </a:endParaRPr>
          </a:p>
          <a:p>
            <a:pPr eaLnBrk="1" hangingPunct="1">
              <a:buFontTx/>
              <a:buNone/>
            </a:pPr>
            <a:r>
              <a:rPr lang="en-US" sz="2400" dirty="0" smtClean="0"/>
              <a:t>Di </a:t>
            </a:r>
            <a:r>
              <a:rPr lang="en-US" sz="2400" i="1" dirty="0" err="1" smtClean="0"/>
              <a:t>Jepang</a:t>
            </a:r>
            <a:r>
              <a:rPr lang="en-US" sz="2400" dirty="0" smtClean="0"/>
              <a:t>, </a:t>
            </a:r>
            <a:r>
              <a:rPr lang="en-US" sz="2400" dirty="0" err="1" smtClean="0"/>
              <a:t>karyawan</a:t>
            </a:r>
            <a:r>
              <a:rPr lang="en-US" sz="2400" dirty="0" smtClean="0"/>
              <a:t> </a:t>
            </a:r>
            <a:r>
              <a:rPr lang="en-US" sz="2400" dirty="0" err="1" smtClean="0"/>
              <a:t>dapat</a:t>
            </a:r>
            <a:r>
              <a:rPr lang="en-US" sz="2400" dirty="0" smtClean="0"/>
              <a:t> </a:t>
            </a:r>
            <a:r>
              <a:rPr lang="en-US" sz="2400" dirty="0" err="1" smtClean="0"/>
              <a:t>berharap</a:t>
            </a:r>
            <a:r>
              <a:rPr lang="en-US" sz="2400" dirty="0" smtClean="0"/>
              <a:t> </a:t>
            </a:r>
            <a:r>
              <a:rPr lang="en-US" sz="2400" dirty="0" err="1" smtClean="0"/>
              <a:t>untuk</a:t>
            </a:r>
            <a:r>
              <a:rPr lang="en-US" sz="2400" dirty="0" smtClean="0"/>
              <a:t> </a:t>
            </a:r>
            <a:r>
              <a:rPr lang="en-US" sz="2400" dirty="0" err="1" smtClean="0"/>
              <a:t>bekerja</a:t>
            </a:r>
            <a:r>
              <a:rPr lang="en-US" sz="2400" dirty="0" smtClean="0"/>
              <a:t> </a:t>
            </a:r>
            <a:r>
              <a:rPr lang="en-US" sz="2400" dirty="0" err="1" smtClean="0"/>
              <a:t>untuk</a:t>
            </a:r>
            <a:r>
              <a:rPr lang="en-US" sz="2400" dirty="0" smtClean="0"/>
              <a:t> </a:t>
            </a:r>
            <a:r>
              <a:rPr lang="en-US" sz="2400" dirty="0" err="1" smtClean="0"/>
              <a:t>perusahaan</a:t>
            </a:r>
            <a:r>
              <a:rPr lang="en-US" sz="2400" dirty="0" smtClean="0"/>
              <a:t> yang </a:t>
            </a:r>
            <a:r>
              <a:rPr lang="en-US" sz="2400" dirty="0" err="1" smtClean="0"/>
              <a:t>sama</a:t>
            </a:r>
            <a:r>
              <a:rPr lang="en-US" sz="2400" dirty="0" smtClean="0"/>
              <a:t> </a:t>
            </a:r>
            <a:r>
              <a:rPr lang="en-US" sz="2400" dirty="0" err="1" smtClean="0"/>
              <a:t>seumur</a:t>
            </a:r>
            <a:r>
              <a:rPr lang="en-US" sz="2400" dirty="0" smtClean="0"/>
              <a:t> </a:t>
            </a:r>
            <a:r>
              <a:rPr lang="en-US" sz="2400" dirty="0" err="1" smtClean="0"/>
              <a:t>hidup</a:t>
            </a:r>
            <a:r>
              <a:rPr lang="en-US" sz="2400" dirty="0" smtClean="0"/>
              <a:t>, </a:t>
            </a:r>
            <a:r>
              <a:rPr lang="en-US" sz="2400" dirty="0" err="1" smtClean="0"/>
              <a:t>sedangkan</a:t>
            </a:r>
            <a:r>
              <a:rPr lang="en-US" sz="2400" dirty="0" smtClean="0"/>
              <a:t> di </a:t>
            </a:r>
            <a:r>
              <a:rPr lang="en-US" sz="2400" i="1" dirty="0" err="1" smtClean="0"/>
              <a:t>Amerika</a:t>
            </a:r>
            <a:r>
              <a:rPr lang="en-US" sz="2400" i="1" dirty="0" smtClean="0"/>
              <a:t> </a:t>
            </a:r>
            <a:r>
              <a:rPr lang="en-US" sz="2400" dirty="0" err="1" smtClean="0"/>
              <a:t>karyawan</a:t>
            </a:r>
            <a:r>
              <a:rPr lang="en-US" sz="2400" dirty="0" smtClean="0"/>
              <a:t> </a:t>
            </a:r>
            <a:r>
              <a:rPr lang="en-US" sz="2400" dirty="0" err="1" smtClean="0"/>
              <a:t>bekerja</a:t>
            </a:r>
            <a:r>
              <a:rPr lang="en-US" sz="2400" dirty="0" smtClean="0"/>
              <a:t> </a:t>
            </a:r>
            <a:r>
              <a:rPr lang="en-US" sz="2400" dirty="0" err="1" smtClean="0"/>
              <a:t>berdasarkan</a:t>
            </a:r>
            <a:r>
              <a:rPr lang="en-US" sz="2400" dirty="0" smtClean="0"/>
              <a:t> </a:t>
            </a:r>
            <a:r>
              <a:rPr lang="en-US" sz="2400" dirty="0" err="1" smtClean="0"/>
              <a:t>performa</a:t>
            </a:r>
            <a:r>
              <a:rPr lang="en-US" sz="2400" dirty="0" smtClean="0"/>
              <a:t> </a:t>
            </a:r>
            <a:r>
              <a:rPr lang="en-US" sz="2400" dirty="0" err="1" smtClean="0"/>
              <a:t>individu</a:t>
            </a:r>
            <a:r>
              <a:rPr lang="en-US" sz="2400" dirty="0" smtClean="0"/>
              <a:t> </a:t>
            </a:r>
            <a:r>
              <a:rPr lang="en-US" sz="2400" dirty="0" err="1" smtClean="0"/>
              <a:t>dan</a:t>
            </a:r>
            <a:r>
              <a:rPr lang="en-US" sz="2400" dirty="0" smtClean="0"/>
              <a:t> </a:t>
            </a:r>
            <a:r>
              <a:rPr lang="en-US" sz="2400" dirty="0" err="1" smtClean="0"/>
              <a:t>perusahaan</a:t>
            </a:r>
            <a:r>
              <a:rPr lang="en-US" sz="2400" dirty="0" smtClean="0"/>
              <a:t>.</a:t>
            </a:r>
          </a:p>
        </p:txBody>
      </p:sp>
    </p:spTree>
    <p:extLst>
      <p:ext uri="{BB962C8B-B14F-4D97-AF65-F5344CB8AC3E}">
        <p14:creationId xmlns:p14="http://schemas.microsoft.com/office/powerpoint/2010/main" val="29004010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3"/>
          <p:cNvSpPr>
            <a:spLocks noGrp="1" noChangeArrowheads="1"/>
          </p:cNvSpPr>
          <p:nvPr>
            <p:ph idx="1"/>
          </p:nvPr>
        </p:nvSpPr>
        <p:spPr>
          <a:xfrm>
            <a:off x="457200" y="404813"/>
            <a:ext cx="8229600" cy="5721350"/>
          </a:xfrm>
        </p:spPr>
        <p:txBody>
          <a:bodyPr/>
          <a:lstStyle/>
          <a:p>
            <a:pPr eaLnBrk="1" hangingPunct="1">
              <a:buFontTx/>
              <a:buNone/>
            </a:pPr>
            <a:r>
              <a:rPr lang="en-US" b="1" smtClean="0">
                <a:solidFill>
                  <a:srgbClr val="CC0000"/>
                </a:solidFill>
              </a:rPr>
              <a:t>Korporasi Amerika Serikat dan Jepang</a:t>
            </a:r>
          </a:p>
          <a:p>
            <a:pPr eaLnBrk="1" hangingPunct="1">
              <a:buFontTx/>
              <a:buNone/>
            </a:pPr>
            <a:r>
              <a:rPr lang="en-US" sz="2400" b="1" smtClean="0">
                <a:solidFill>
                  <a:srgbClr val="008000"/>
                </a:solidFill>
              </a:rPr>
              <a:t>Keterlibatan Seumur Hidup</a:t>
            </a:r>
          </a:p>
          <a:p>
            <a:pPr eaLnBrk="1" hangingPunct="1">
              <a:buFontTx/>
              <a:buNone/>
            </a:pPr>
            <a:r>
              <a:rPr lang="en-US" sz="2400" smtClean="0"/>
              <a:t>Di </a:t>
            </a:r>
            <a:r>
              <a:rPr lang="en-US" sz="2400" i="1" smtClean="0"/>
              <a:t>Jepang</a:t>
            </a:r>
            <a:r>
              <a:rPr lang="en-US" sz="2400" smtClean="0"/>
              <a:t>, individu dan perusahaan saling terlibat dalam hampir sebagian besar aspek kehidupan, dan juga termasuk yang tidak berkaitan dengan pekerjaan. Sedangkan di </a:t>
            </a:r>
            <a:r>
              <a:rPr lang="en-US" sz="2400" i="1" smtClean="0"/>
              <a:t>Amerika</a:t>
            </a:r>
            <a:r>
              <a:rPr lang="en-US" sz="2400" smtClean="0"/>
              <a:t>, pekerjaan merupakan suatu kontrak yang bersifat spesifik dan sering kali bersifat sementara.</a:t>
            </a:r>
          </a:p>
          <a:p>
            <a:pPr eaLnBrk="1" hangingPunct="1">
              <a:buFontTx/>
              <a:buNone/>
            </a:pPr>
            <a:r>
              <a:rPr lang="en-US" sz="2400" b="1" smtClean="0">
                <a:solidFill>
                  <a:srgbClr val="008000"/>
                </a:solidFill>
              </a:rPr>
              <a:t>Pelatihan Luas</a:t>
            </a:r>
          </a:p>
          <a:p>
            <a:pPr eaLnBrk="1" hangingPunct="1">
              <a:buFontTx/>
              <a:buNone/>
            </a:pPr>
            <a:r>
              <a:rPr lang="en-US" sz="2400" smtClean="0"/>
              <a:t>Di </a:t>
            </a:r>
            <a:r>
              <a:rPr lang="en-US" sz="2400" i="1" smtClean="0"/>
              <a:t>Jepang</a:t>
            </a:r>
            <a:r>
              <a:rPr lang="en-US" sz="2400" smtClean="0"/>
              <a:t>, karyawan bekerja dari satu pekerjaan ke pekerjaan yang lain dalam perusahaan, sedangkan di </a:t>
            </a:r>
            <a:r>
              <a:rPr lang="en-US" sz="2400" i="1" smtClean="0"/>
              <a:t>Amerika</a:t>
            </a:r>
            <a:r>
              <a:rPr lang="en-US" sz="2400" smtClean="0"/>
              <a:t>, pekerja diharapkan mengerjakan satu pekerjaan dengan baik dan kemudian dipromosikan ke pekerjaan lain dengan tanggung jawab yang lebih besar.</a:t>
            </a:r>
          </a:p>
        </p:txBody>
      </p:sp>
    </p:spTree>
    <p:extLst>
      <p:ext uri="{BB962C8B-B14F-4D97-AF65-F5344CB8AC3E}">
        <p14:creationId xmlns:p14="http://schemas.microsoft.com/office/powerpoint/2010/main" val="37527163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457200" y="609600"/>
            <a:ext cx="8229600" cy="1066800"/>
          </a:xfrm>
        </p:spPr>
        <p:txBody>
          <a:bodyPr/>
          <a:lstStyle/>
          <a:p>
            <a:pPr eaLnBrk="1" hangingPunct="1"/>
            <a:r>
              <a:rPr lang="en-US" b="1" dirty="0" smtClean="0">
                <a:solidFill>
                  <a:srgbClr val="000066"/>
                </a:solidFill>
              </a:rPr>
              <a:t>KELOMPOK SOSIAL</a:t>
            </a:r>
          </a:p>
        </p:txBody>
      </p:sp>
      <p:sp>
        <p:nvSpPr>
          <p:cNvPr id="158723" name="Rectangle 3"/>
          <p:cNvSpPr>
            <a:spLocks noGrp="1" noChangeArrowheads="1"/>
          </p:cNvSpPr>
          <p:nvPr>
            <p:ph idx="1"/>
          </p:nvPr>
        </p:nvSpPr>
        <p:spPr>
          <a:xfrm>
            <a:off x="457200" y="1600200"/>
            <a:ext cx="8229600" cy="4852988"/>
          </a:xfrm>
        </p:spPr>
        <p:txBody>
          <a:bodyPr>
            <a:normAutofit/>
          </a:bodyPr>
          <a:lstStyle/>
          <a:p>
            <a:pPr>
              <a:buNone/>
            </a:pPr>
            <a:r>
              <a:rPr lang="en-US" sz="2400" b="1" dirty="0" err="1" smtClean="0"/>
              <a:t>Kelompok</a:t>
            </a:r>
            <a:r>
              <a:rPr lang="en-US" sz="2400" b="1" dirty="0" smtClean="0"/>
              <a:t> </a:t>
            </a:r>
            <a:r>
              <a:rPr lang="en-US" sz="2400" dirty="0" err="1" smtClean="0"/>
              <a:t>adalah</a:t>
            </a:r>
            <a:r>
              <a:rPr lang="en-US" sz="2400" dirty="0" smtClean="0"/>
              <a:t> </a:t>
            </a:r>
            <a:r>
              <a:rPr lang="en-US" sz="2400" dirty="0" err="1" smtClean="0"/>
              <a:t>sekumpulan</a:t>
            </a:r>
            <a:r>
              <a:rPr lang="en-US" sz="2400" dirty="0" smtClean="0"/>
              <a:t> </a:t>
            </a:r>
            <a:r>
              <a:rPr lang="en-US" sz="2400" dirty="0" err="1" smtClean="0"/>
              <a:t>individu</a:t>
            </a:r>
            <a:r>
              <a:rPr lang="en-US" sz="2400" dirty="0" smtClean="0"/>
              <a:t> yang </a:t>
            </a:r>
            <a:r>
              <a:rPr lang="en-US" sz="2400" dirty="0" err="1" smtClean="0"/>
              <a:t>saling</a:t>
            </a:r>
            <a:r>
              <a:rPr lang="en-US" sz="2400" dirty="0" smtClean="0"/>
              <a:t> </a:t>
            </a:r>
            <a:r>
              <a:rPr lang="en-US" sz="2400" dirty="0" err="1" smtClean="0"/>
              <a:t>mengganggap</a:t>
            </a:r>
            <a:r>
              <a:rPr lang="en-US" sz="2400" dirty="0" smtClean="0"/>
              <a:t> </a:t>
            </a:r>
            <a:r>
              <a:rPr lang="en-US" sz="2400" dirty="0" err="1" smtClean="0"/>
              <a:t>diri</a:t>
            </a:r>
            <a:r>
              <a:rPr lang="en-US" sz="2400" dirty="0" smtClean="0"/>
              <a:t> </a:t>
            </a:r>
            <a:r>
              <a:rPr lang="en-US" sz="2400" dirty="0" err="1" smtClean="0"/>
              <a:t>mereka</a:t>
            </a:r>
            <a:r>
              <a:rPr lang="en-US" sz="2400" dirty="0" smtClean="0"/>
              <a:t> </a:t>
            </a:r>
            <a:r>
              <a:rPr lang="en-US" sz="2400" dirty="0" err="1" smtClean="0"/>
              <a:t>sebagai</a:t>
            </a:r>
            <a:r>
              <a:rPr lang="en-US" sz="2400" dirty="0" smtClean="0"/>
              <a:t> </a:t>
            </a:r>
            <a:r>
              <a:rPr lang="en-US" sz="2400" dirty="0" err="1" smtClean="0"/>
              <a:t>satu</a:t>
            </a:r>
            <a:r>
              <a:rPr lang="en-US" sz="2400" dirty="0" smtClean="0"/>
              <a:t> </a:t>
            </a:r>
            <a:r>
              <a:rPr lang="en-US" sz="2400" dirty="0" err="1" smtClean="0"/>
              <a:t>kesatuan</a:t>
            </a:r>
            <a:r>
              <a:rPr lang="en-US" sz="2400" dirty="0" smtClean="0"/>
              <a:t> di </a:t>
            </a:r>
            <a:r>
              <a:rPr lang="en-US" sz="2400" dirty="0" err="1" smtClean="0"/>
              <a:t>mana</a:t>
            </a:r>
            <a:r>
              <a:rPr lang="en-US" sz="2400" dirty="0" smtClean="0"/>
              <a:t> </a:t>
            </a:r>
            <a:r>
              <a:rPr lang="en-US" sz="2400" dirty="0" err="1" smtClean="0"/>
              <a:t>mereka</a:t>
            </a:r>
            <a:r>
              <a:rPr lang="en-US" sz="2400" dirty="0" smtClean="0"/>
              <a:t> </a:t>
            </a:r>
            <a:r>
              <a:rPr lang="en-US" sz="2400" dirty="0" err="1" smtClean="0"/>
              <a:t>saling</a:t>
            </a:r>
            <a:r>
              <a:rPr lang="en-US" sz="2400" dirty="0" smtClean="0"/>
              <a:t> </a:t>
            </a:r>
            <a:r>
              <a:rPr lang="en-US" sz="2400" dirty="0" err="1" smtClean="0"/>
              <a:t>berinteraksi</a:t>
            </a:r>
            <a:r>
              <a:rPr lang="en-US" sz="2400" dirty="0" smtClean="0"/>
              <a:t> </a:t>
            </a:r>
            <a:r>
              <a:rPr lang="en-US" sz="2400" dirty="0" err="1" smtClean="0"/>
              <a:t>satu</a:t>
            </a:r>
            <a:r>
              <a:rPr lang="en-US" sz="2400" dirty="0" smtClean="0"/>
              <a:t> </a:t>
            </a:r>
            <a:r>
              <a:rPr lang="en-US" sz="2400" dirty="0" err="1" smtClean="0"/>
              <a:t>sama</a:t>
            </a:r>
            <a:r>
              <a:rPr lang="en-US" sz="2400" dirty="0" smtClean="0"/>
              <a:t> lain</a:t>
            </a:r>
            <a:r>
              <a:rPr lang="en-US" sz="2400" dirty="0"/>
              <a:t>. </a:t>
            </a:r>
            <a:endParaRPr lang="en-US" sz="2400" dirty="0" smtClean="0"/>
          </a:p>
          <a:p>
            <a:pPr>
              <a:buNone/>
            </a:pPr>
            <a:endParaRPr lang="en-US" sz="2400" dirty="0"/>
          </a:p>
          <a:p>
            <a:pPr>
              <a:buNone/>
            </a:pPr>
            <a:r>
              <a:rPr lang="en-US" sz="2400" dirty="0" err="1" smtClean="0"/>
              <a:t>Kelompok</a:t>
            </a:r>
            <a:r>
              <a:rPr lang="en-US" sz="2400" dirty="0" smtClean="0"/>
              <a:t> </a:t>
            </a:r>
            <a:r>
              <a:rPr lang="en-US" sz="2400" dirty="0" err="1"/>
              <a:t>merupakan</a:t>
            </a:r>
            <a:r>
              <a:rPr lang="en-US" sz="2400" dirty="0"/>
              <a:t> </a:t>
            </a:r>
            <a:r>
              <a:rPr lang="en-US" sz="2400" dirty="0" err="1"/>
              <a:t>inti</a:t>
            </a:r>
            <a:r>
              <a:rPr lang="en-US" sz="2400" dirty="0"/>
              <a:t> </a:t>
            </a:r>
            <a:r>
              <a:rPr lang="en-US" sz="2400" dirty="0" err="1"/>
              <a:t>kehidupan</a:t>
            </a:r>
            <a:r>
              <a:rPr lang="en-US" sz="2400" dirty="0"/>
              <a:t> </a:t>
            </a:r>
            <a:r>
              <a:rPr lang="en-US" sz="2400" dirty="0" err="1"/>
              <a:t>dalam</a:t>
            </a:r>
            <a:r>
              <a:rPr lang="en-US" sz="2400" dirty="0"/>
              <a:t> </a:t>
            </a:r>
            <a:r>
              <a:rPr lang="en-US" sz="2400" dirty="0" err="1"/>
              <a:t>masyarakat</a:t>
            </a:r>
            <a:r>
              <a:rPr lang="en-US" sz="2400" dirty="0"/>
              <a:t>.</a:t>
            </a:r>
          </a:p>
          <a:p>
            <a:pPr>
              <a:buNone/>
            </a:pPr>
            <a:r>
              <a:rPr lang="en-US" sz="2400" dirty="0" err="1"/>
              <a:t>Diri</a:t>
            </a:r>
            <a:r>
              <a:rPr lang="en-US" sz="2400" dirty="0"/>
              <a:t> </a:t>
            </a:r>
            <a:r>
              <a:rPr lang="en-US" sz="2400" dirty="0" err="1"/>
              <a:t>kita</a:t>
            </a:r>
            <a:r>
              <a:rPr lang="en-US" sz="2400" dirty="0"/>
              <a:t> </a:t>
            </a:r>
            <a:r>
              <a:rPr lang="en-US" sz="2400" dirty="0" err="1"/>
              <a:t>ditentukan</a:t>
            </a:r>
            <a:r>
              <a:rPr lang="en-US" sz="2400" dirty="0"/>
              <a:t> </a:t>
            </a:r>
            <a:r>
              <a:rPr lang="en-US" sz="2400" dirty="0" err="1"/>
              <a:t>oleh</a:t>
            </a:r>
            <a:r>
              <a:rPr lang="en-US" sz="2400" dirty="0"/>
              <a:t> </a:t>
            </a:r>
            <a:r>
              <a:rPr lang="en-US" sz="2400" dirty="0" err="1"/>
              <a:t>keanggotaan</a:t>
            </a:r>
            <a:r>
              <a:rPr lang="en-US" sz="2400" dirty="0"/>
              <a:t> </a:t>
            </a:r>
            <a:r>
              <a:rPr lang="en-US" sz="2400" dirty="0" err="1"/>
              <a:t>kita</a:t>
            </a:r>
            <a:r>
              <a:rPr lang="en-US" sz="2400" dirty="0"/>
              <a:t> </a:t>
            </a:r>
            <a:r>
              <a:rPr lang="en-US" sz="2400" dirty="0" err="1"/>
              <a:t>dalam</a:t>
            </a:r>
            <a:r>
              <a:rPr lang="en-US" sz="2400" dirty="0"/>
              <a:t> </a:t>
            </a:r>
            <a:r>
              <a:rPr lang="en-US" sz="2400" dirty="0" err="1"/>
              <a:t>kelompok</a:t>
            </a:r>
            <a:r>
              <a:rPr lang="en-US" sz="2400" dirty="0"/>
              <a:t>.</a:t>
            </a:r>
          </a:p>
          <a:p>
            <a:pPr eaLnBrk="1" hangingPunct="1">
              <a:buFontTx/>
              <a:buNone/>
            </a:pPr>
            <a:endParaRPr lang="en-US" sz="2400" b="1" dirty="0" smtClean="0"/>
          </a:p>
        </p:txBody>
      </p:sp>
    </p:spTree>
    <p:extLst>
      <p:ext uri="{BB962C8B-B14F-4D97-AF65-F5344CB8AC3E}">
        <p14:creationId xmlns:p14="http://schemas.microsoft.com/office/powerpoint/2010/main" val="21026319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3"/>
          <p:cNvSpPr>
            <a:spLocks noGrp="1" noChangeArrowheads="1"/>
          </p:cNvSpPr>
          <p:nvPr>
            <p:ph idx="1"/>
          </p:nvPr>
        </p:nvSpPr>
        <p:spPr>
          <a:xfrm>
            <a:off x="457200" y="620713"/>
            <a:ext cx="8229600" cy="5505450"/>
          </a:xfrm>
        </p:spPr>
        <p:txBody>
          <a:bodyPr>
            <a:normAutofit lnSpcReduction="10000"/>
          </a:bodyPr>
          <a:lstStyle/>
          <a:p>
            <a:pPr eaLnBrk="1" hangingPunct="1">
              <a:buFontTx/>
              <a:buNone/>
            </a:pPr>
            <a:r>
              <a:rPr lang="en-US" b="1" smtClean="0">
                <a:solidFill>
                  <a:srgbClr val="CC0000"/>
                </a:solidFill>
              </a:rPr>
              <a:t>Korporasi di Amerika Serikat dan Jepang</a:t>
            </a:r>
          </a:p>
          <a:p>
            <a:pPr eaLnBrk="1" hangingPunct="1">
              <a:buFontTx/>
              <a:buNone/>
            </a:pPr>
            <a:r>
              <a:rPr lang="en-US" sz="2400" b="1" smtClean="0">
                <a:solidFill>
                  <a:srgbClr val="008000"/>
                </a:solidFill>
              </a:rPr>
              <a:t>Pengambilan Keputusan Melalui Konsensus</a:t>
            </a:r>
          </a:p>
          <a:p>
            <a:pPr eaLnBrk="1" hangingPunct="1">
              <a:buFontTx/>
              <a:buNone/>
            </a:pPr>
            <a:r>
              <a:rPr lang="en-US" sz="2400" smtClean="0"/>
              <a:t>Pengambilan keputusan di </a:t>
            </a:r>
            <a:r>
              <a:rPr lang="en-US" sz="2400" i="1" smtClean="0"/>
              <a:t>Jepang</a:t>
            </a:r>
            <a:r>
              <a:rPr lang="en-US" sz="2400" smtClean="0"/>
              <a:t> merupakan suatu proses yang berkepanjangan di mana semua orang dalam perusahaan ikut terlibat, sedangkan di </a:t>
            </a:r>
            <a:r>
              <a:rPr lang="en-US" sz="2400" i="1" smtClean="0"/>
              <a:t>Amerika </a:t>
            </a:r>
            <a:r>
              <a:rPr lang="en-US" sz="2400" smtClean="0"/>
              <a:t>orang-orang yang membuat keputusan hanyalah orang yang dianggap berkepentingan dan kompeten.</a:t>
            </a:r>
          </a:p>
          <a:p>
            <a:pPr eaLnBrk="1" hangingPunct="1">
              <a:buFontTx/>
              <a:buNone/>
            </a:pPr>
            <a:r>
              <a:rPr lang="en-US" sz="2400" b="1" smtClean="0">
                <a:solidFill>
                  <a:srgbClr val="008000"/>
                </a:solidFill>
              </a:rPr>
              <a:t>Mitos Versus Kenyataan</a:t>
            </a:r>
          </a:p>
          <a:p>
            <a:pPr eaLnBrk="1" hangingPunct="1">
              <a:buFontTx/>
              <a:buNone/>
            </a:pPr>
            <a:r>
              <a:rPr lang="en-US" sz="2400" smtClean="0"/>
              <a:t>Tidak semua perusahaan di Amerika Serikat dan Jepang melakukan hal tersebut. </a:t>
            </a:r>
          </a:p>
          <a:p>
            <a:pPr eaLnBrk="1" hangingPunct="1">
              <a:buFontTx/>
              <a:buNone/>
            </a:pPr>
            <a:r>
              <a:rPr lang="en-US" sz="2400" smtClean="0"/>
              <a:t>Melalui persaingan global, perusahaan di seluruh dunia saling mempengaruhi cara-cara dan nilai-nilai tiap-tiap perusahaan dalam menjalankan bisnisnya.</a:t>
            </a:r>
          </a:p>
        </p:txBody>
      </p:sp>
    </p:spTree>
    <p:extLst>
      <p:ext uri="{BB962C8B-B14F-4D97-AF65-F5344CB8AC3E}">
        <p14:creationId xmlns:p14="http://schemas.microsoft.com/office/powerpoint/2010/main" val="13851902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idx="1"/>
          </p:nvPr>
        </p:nvSpPr>
        <p:spPr>
          <a:xfrm>
            <a:off x="457200" y="620713"/>
            <a:ext cx="8229600" cy="593725"/>
          </a:xfrm>
        </p:spPr>
        <p:txBody>
          <a:bodyPr/>
          <a:lstStyle/>
          <a:p>
            <a:pPr eaLnBrk="1" hangingPunct="1">
              <a:buFontTx/>
              <a:buNone/>
            </a:pPr>
            <a:r>
              <a:rPr lang="en-US" b="1" smtClean="0">
                <a:solidFill>
                  <a:srgbClr val="CC0000"/>
                </a:solidFill>
              </a:rPr>
              <a:t>Korporasi di Amerika Serikat dan Jepang</a:t>
            </a:r>
          </a:p>
        </p:txBody>
      </p:sp>
      <p:pic>
        <p:nvPicPr>
          <p:cNvPr id="180227" name="Picture 2" descr="Scan1004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86125" y="1285875"/>
            <a:ext cx="5235575" cy="365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0228" name="TextBox 3"/>
          <p:cNvSpPr txBox="1">
            <a:spLocks noChangeArrowheads="1"/>
          </p:cNvSpPr>
          <p:nvPr/>
        </p:nvSpPr>
        <p:spPr bwMode="auto">
          <a:xfrm>
            <a:off x="785813" y="5143500"/>
            <a:ext cx="7786687"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d-ID" sz="1400" i="1"/>
              <a:t>Pada suatu masa, orang Amerika mengagumi model korporasi Jepang. Namun waktu telah mengungkapkan cacat yang tidak serius. Perlindungan seumur hidup dalam pekerjaan, misalnya, merupakan suatu mitos. Para laki-laki tunawisma ini hidup di stasiun kereta api Shinjuko di Tokyo. Perhatikan bagaimana mereka mengikuti kebiasaan Jepang untuk meletakkan sepatu mereka di luar sebelum memasuki “rumah” mereka.</a:t>
            </a:r>
          </a:p>
        </p:txBody>
      </p:sp>
    </p:spTree>
    <p:extLst>
      <p:ext uri="{BB962C8B-B14F-4D97-AF65-F5344CB8AC3E}">
        <p14:creationId xmlns:p14="http://schemas.microsoft.com/office/powerpoint/2010/main" val="35150747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pPr eaLnBrk="1" hangingPunct="1"/>
            <a:r>
              <a:rPr lang="en-US" b="1" smtClean="0">
                <a:solidFill>
                  <a:srgbClr val="000066"/>
                </a:solidFill>
              </a:rPr>
              <a:t>DINAMIKA KELOMPOK</a:t>
            </a:r>
          </a:p>
        </p:txBody>
      </p:sp>
      <p:sp>
        <p:nvSpPr>
          <p:cNvPr id="181251" name="Rectangle 3"/>
          <p:cNvSpPr>
            <a:spLocks noGrp="1" noChangeArrowheads="1"/>
          </p:cNvSpPr>
          <p:nvPr>
            <p:ph idx="1"/>
          </p:nvPr>
        </p:nvSpPr>
        <p:spPr>
          <a:xfrm>
            <a:off x="457200" y="1600200"/>
            <a:ext cx="8229600" cy="4852988"/>
          </a:xfrm>
        </p:spPr>
        <p:txBody>
          <a:bodyPr/>
          <a:lstStyle/>
          <a:p>
            <a:pPr eaLnBrk="1" hangingPunct="1">
              <a:buFontTx/>
              <a:buNone/>
            </a:pPr>
            <a:r>
              <a:rPr lang="en-US" sz="2400" smtClean="0"/>
              <a:t>Interaksi hidup dalam kelompok memiliki konsekuensi mendalam pada cara Anda melakukan penyesuaian diri dalam kehidupan.</a:t>
            </a:r>
          </a:p>
          <a:p>
            <a:pPr eaLnBrk="1" hangingPunct="1">
              <a:buFontTx/>
              <a:buNone/>
            </a:pPr>
            <a:r>
              <a:rPr lang="en-US" sz="2400" b="1" smtClean="0"/>
              <a:t>Dinamika kelompok </a:t>
            </a:r>
            <a:r>
              <a:rPr lang="en-US" sz="2400" smtClean="0"/>
              <a:t>adalah bagaimana kelompok dan individu saling mempengaruhi satu sama lain.</a:t>
            </a:r>
            <a:endParaRPr lang="en-US" sz="2400" b="1" smtClean="0"/>
          </a:p>
          <a:p>
            <a:pPr eaLnBrk="1" hangingPunct="1">
              <a:buFontTx/>
              <a:buNone/>
            </a:pPr>
            <a:r>
              <a:rPr lang="en-US" b="1" smtClean="0">
                <a:solidFill>
                  <a:srgbClr val="CC0000"/>
                </a:solidFill>
              </a:rPr>
              <a:t>Pengaruh Besar Kelompok pada Stabilitas dan Keintiman</a:t>
            </a:r>
          </a:p>
          <a:p>
            <a:pPr eaLnBrk="1" hangingPunct="1">
              <a:buFontTx/>
              <a:buNone/>
            </a:pPr>
            <a:r>
              <a:rPr lang="en-US" sz="2400" b="1" smtClean="0"/>
              <a:t>Kelompok kecil </a:t>
            </a:r>
            <a:r>
              <a:rPr lang="en-US" sz="2400" smtClean="0"/>
              <a:t>adalah suatu kelompok yang jumlah anggotanya cukup kecil untuk setiap orang dapat berinteraksi secara langsung dengan semua anggota lain.</a:t>
            </a:r>
            <a:endParaRPr lang="en-US" sz="2400" b="1" smtClean="0"/>
          </a:p>
        </p:txBody>
      </p:sp>
    </p:spTree>
    <p:extLst>
      <p:ext uri="{BB962C8B-B14F-4D97-AF65-F5344CB8AC3E}">
        <p14:creationId xmlns:p14="http://schemas.microsoft.com/office/powerpoint/2010/main" val="8186879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3"/>
          <p:cNvSpPr>
            <a:spLocks noGrp="1" noChangeArrowheads="1"/>
          </p:cNvSpPr>
          <p:nvPr>
            <p:ph idx="1"/>
          </p:nvPr>
        </p:nvSpPr>
        <p:spPr>
          <a:xfrm>
            <a:off x="457200" y="692150"/>
            <a:ext cx="8229600" cy="5434013"/>
          </a:xfrm>
        </p:spPr>
        <p:txBody>
          <a:bodyPr/>
          <a:lstStyle/>
          <a:p>
            <a:pPr marL="361950" indent="-361950" eaLnBrk="1" hangingPunct="1">
              <a:buFontTx/>
              <a:buNone/>
            </a:pPr>
            <a:r>
              <a:rPr lang="en-US" b="1" smtClean="0">
                <a:solidFill>
                  <a:srgbClr val="CC0000"/>
                </a:solidFill>
              </a:rPr>
              <a:t>Pengaruh Besar Kelompok pada Stabilitas dan Keintiman</a:t>
            </a:r>
          </a:p>
          <a:p>
            <a:pPr marL="361950" indent="-361950" eaLnBrk="1" hangingPunct="1">
              <a:buFontTx/>
              <a:buNone/>
            </a:pPr>
            <a:r>
              <a:rPr lang="en-US" sz="2400" smtClean="0"/>
              <a:t>Georg Simmel (1858 – 1918) mempelajari signifikansi besarnya kelompok.</a:t>
            </a:r>
          </a:p>
          <a:p>
            <a:pPr marL="361950" indent="-361950" eaLnBrk="1" hangingPunct="1">
              <a:buFontTx/>
              <a:buNone/>
            </a:pPr>
            <a:r>
              <a:rPr lang="en-US" sz="2400" b="1" smtClean="0"/>
              <a:t>Diad </a:t>
            </a:r>
            <a:r>
              <a:rPr lang="en-US" sz="2400" smtClean="0"/>
              <a:t>adalah kelompok terkecil di mana terdiri dari dua orang anggota.</a:t>
            </a:r>
          </a:p>
          <a:p>
            <a:pPr marL="361950" indent="-361950" eaLnBrk="1" hangingPunct="1">
              <a:buFontTx/>
              <a:buNone/>
            </a:pPr>
            <a:r>
              <a:rPr lang="en-US" sz="2400" smtClean="0"/>
              <a:t>Dua kualitas khas diad:</a:t>
            </a:r>
          </a:p>
          <a:p>
            <a:pPr marL="361950" indent="-361950" eaLnBrk="1" hangingPunct="1">
              <a:buFontTx/>
              <a:buAutoNum type="arabicPeriod"/>
            </a:pPr>
            <a:r>
              <a:rPr lang="en-US" sz="2400" smtClean="0"/>
              <a:t>Diad merupakan kelompok yang paling intens dan intim.</a:t>
            </a:r>
          </a:p>
          <a:p>
            <a:pPr marL="361950" indent="-361950" eaLnBrk="1" hangingPunct="1">
              <a:buFontTx/>
              <a:buAutoNum type="arabicPeriod"/>
            </a:pPr>
            <a:r>
              <a:rPr lang="en-US" sz="2400" smtClean="0"/>
              <a:t>Diad merupakan kelompok sosial yang paling tidak stabil, karena diad menuntut agar kedua anggota memberikan partisipasi dan komitmen penuh.</a:t>
            </a:r>
          </a:p>
        </p:txBody>
      </p:sp>
    </p:spTree>
    <p:extLst>
      <p:ext uri="{BB962C8B-B14F-4D97-AF65-F5344CB8AC3E}">
        <p14:creationId xmlns:p14="http://schemas.microsoft.com/office/powerpoint/2010/main" val="8602816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3"/>
          <p:cNvSpPr>
            <a:spLocks noGrp="1" noChangeArrowheads="1"/>
          </p:cNvSpPr>
          <p:nvPr>
            <p:ph idx="1"/>
          </p:nvPr>
        </p:nvSpPr>
        <p:spPr>
          <a:xfrm>
            <a:off x="457200" y="549275"/>
            <a:ext cx="8229600" cy="5576888"/>
          </a:xfrm>
        </p:spPr>
        <p:txBody>
          <a:bodyPr/>
          <a:lstStyle/>
          <a:p>
            <a:pPr eaLnBrk="1" hangingPunct="1">
              <a:buFontTx/>
              <a:buNone/>
            </a:pPr>
            <a:r>
              <a:rPr lang="en-US" b="1" smtClean="0">
                <a:solidFill>
                  <a:srgbClr val="CC0000"/>
                </a:solidFill>
              </a:rPr>
              <a:t>Pengaruh Besar Kelompok pada Stabilitas dan Keintiman</a:t>
            </a:r>
          </a:p>
          <a:p>
            <a:pPr eaLnBrk="1" hangingPunct="1">
              <a:buFontTx/>
              <a:buNone/>
            </a:pPr>
            <a:r>
              <a:rPr lang="en-US" sz="2400" b="1" smtClean="0"/>
              <a:t>Triad </a:t>
            </a:r>
            <a:r>
              <a:rPr lang="en-US" sz="2400" smtClean="0"/>
              <a:t>adalah kelompok yang terdiri dari tiga orang anggota.</a:t>
            </a:r>
          </a:p>
          <a:p>
            <a:pPr eaLnBrk="1" hangingPunct="1">
              <a:buFontTx/>
              <a:buNone/>
            </a:pPr>
            <a:r>
              <a:rPr lang="en-US" sz="2400" smtClean="0"/>
              <a:t>Meskipun dalam triad intensitas interaksinya lebih sedikit, triad secara hakiki lebih kuat dan bersifat lebih stabil.</a:t>
            </a:r>
          </a:p>
          <a:p>
            <a:pPr eaLnBrk="1" hangingPunct="1">
              <a:buFontTx/>
              <a:buNone/>
            </a:pPr>
            <a:r>
              <a:rPr lang="en-US" sz="2400" smtClean="0"/>
              <a:t>Namun menurut Simmel, triad pun tidak secara hakiki lebih stabil karena adanya kecenderungan untuk terbentuknya </a:t>
            </a:r>
            <a:r>
              <a:rPr lang="en-US" sz="2400" b="1" smtClean="0"/>
              <a:t>koalisi</a:t>
            </a:r>
            <a:r>
              <a:rPr lang="en-US" sz="2400" smtClean="0"/>
              <a:t> di mana dua oarang anggota akan bergabung untuk melawan anggota yang lain.</a:t>
            </a:r>
          </a:p>
          <a:p>
            <a:pPr eaLnBrk="1" hangingPunct="1">
              <a:buFontTx/>
              <a:buNone/>
            </a:pPr>
            <a:r>
              <a:rPr lang="en-US" sz="2400" smtClean="0"/>
              <a:t>Ciri lain dari triad adalah kecenderungan munculnya arbitrator atau penengah yang mencoba menyelesaikan perbedaan pendapat antara dua anggota yang lain.</a:t>
            </a:r>
            <a:endParaRPr lang="en-US" sz="2400" b="1" smtClean="0"/>
          </a:p>
        </p:txBody>
      </p:sp>
    </p:spTree>
    <p:extLst>
      <p:ext uri="{BB962C8B-B14F-4D97-AF65-F5344CB8AC3E}">
        <p14:creationId xmlns:p14="http://schemas.microsoft.com/office/powerpoint/2010/main" val="4201481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3"/>
          <p:cNvSpPr>
            <a:spLocks noGrp="1" noChangeArrowheads="1"/>
          </p:cNvSpPr>
          <p:nvPr>
            <p:ph idx="1"/>
          </p:nvPr>
        </p:nvSpPr>
        <p:spPr>
          <a:xfrm>
            <a:off x="457200" y="549275"/>
            <a:ext cx="8229600" cy="5576888"/>
          </a:xfrm>
        </p:spPr>
        <p:txBody>
          <a:bodyPr/>
          <a:lstStyle/>
          <a:p>
            <a:pPr eaLnBrk="1" hangingPunct="1">
              <a:buFontTx/>
              <a:buNone/>
            </a:pPr>
            <a:r>
              <a:rPr lang="en-US" b="1" smtClean="0">
                <a:solidFill>
                  <a:srgbClr val="CC0000"/>
                </a:solidFill>
              </a:rPr>
              <a:t>Pengaruh Besar Kelompok pada Stabilitas dan Keintiman</a:t>
            </a:r>
          </a:p>
          <a:p>
            <a:pPr eaLnBrk="1" hangingPunct="1">
              <a:buFontTx/>
              <a:buNone/>
            </a:pPr>
            <a:r>
              <a:rPr lang="en-US" sz="2400" smtClean="0"/>
              <a:t>Prinsip umum dalam besar kelompok adalah </a:t>
            </a:r>
            <a:r>
              <a:rPr lang="en-US" sz="2400" i="1" smtClean="0"/>
              <a:t>ketika suatu kelompok kecil menjadi semakin besar, kelompok tersebut menjadi semakin stabil, namun intensitas atau keintimannya akan menjadi berkurang.</a:t>
            </a:r>
          </a:p>
          <a:p>
            <a:pPr eaLnBrk="1" hangingPunct="1">
              <a:buFontTx/>
              <a:buNone/>
            </a:pPr>
            <a:r>
              <a:rPr lang="en-US" sz="2400" smtClean="0"/>
              <a:t>Kestabilan yang muncul seiring dengan berkembangnya kelompok tidak hanya disebabkan karena besarnya kelompok, namun kelompok akan cenderung mengembangkan suatu struktur yang lebih formal untuk mencapai tujuannya ketika kelompok tersebut berkembang.</a:t>
            </a:r>
          </a:p>
        </p:txBody>
      </p:sp>
    </p:spTree>
    <p:extLst>
      <p:ext uri="{BB962C8B-B14F-4D97-AF65-F5344CB8AC3E}">
        <p14:creationId xmlns:p14="http://schemas.microsoft.com/office/powerpoint/2010/main" val="3685559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a:spLocks noGrp="1" noChangeArrowheads="1"/>
          </p:cNvSpPr>
          <p:nvPr>
            <p:ph idx="1"/>
          </p:nvPr>
        </p:nvSpPr>
        <p:spPr>
          <a:xfrm>
            <a:off x="428625" y="357188"/>
            <a:ext cx="6072188" cy="1093787"/>
          </a:xfrm>
        </p:spPr>
        <p:txBody>
          <a:bodyPr/>
          <a:lstStyle/>
          <a:p>
            <a:pPr eaLnBrk="1" hangingPunct="1">
              <a:buFontTx/>
              <a:buNone/>
            </a:pPr>
            <a:r>
              <a:rPr lang="en-US" b="1" smtClean="0">
                <a:solidFill>
                  <a:srgbClr val="CC0000"/>
                </a:solidFill>
              </a:rPr>
              <a:t>Pengaruh Besar Kelompok pada Stabilitas dan Keintiman</a:t>
            </a:r>
          </a:p>
        </p:txBody>
      </p:sp>
      <p:pic>
        <p:nvPicPr>
          <p:cNvPr id="185347" name="Picture 2" descr="Scan10096.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066800"/>
            <a:ext cx="8382000" cy="5427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38658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3"/>
          <p:cNvSpPr>
            <a:spLocks noGrp="1" noChangeArrowheads="1"/>
          </p:cNvSpPr>
          <p:nvPr>
            <p:ph idx="1"/>
          </p:nvPr>
        </p:nvSpPr>
        <p:spPr>
          <a:xfrm>
            <a:off x="457200" y="1341438"/>
            <a:ext cx="8229600" cy="4525962"/>
          </a:xfrm>
        </p:spPr>
        <p:txBody>
          <a:bodyPr/>
          <a:lstStyle/>
          <a:p>
            <a:pPr eaLnBrk="1" hangingPunct="1">
              <a:buFontTx/>
              <a:buNone/>
            </a:pPr>
            <a:r>
              <a:rPr lang="en-US" b="1" smtClean="0">
                <a:solidFill>
                  <a:srgbClr val="CC0000"/>
                </a:solidFill>
              </a:rPr>
              <a:t>Pengaruh Besar Kelompok pada Sikap dan Perilaku</a:t>
            </a:r>
          </a:p>
          <a:p>
            <a:pPr eaLnBrk="1" hangingPunct="1">
              <a:buFontTx/>
              <a:buNone/>
            </a:pPr>
            <a:r>
              <a:rPr lang="en-US" sz="2400" smtClean="0"/>
              <a:t>Ukuran kelompok sangat berpengaruh pada bagaimana kita bersikap dan berperilaku.</a:t>
            </a:r>
          </a:p>
          <a:p>
            <a:pPr eaLnBrk="1" hangingPunct="1">
              <a:buFontTx/>
              <a:buNone/>
            </a:pPr>
            <a:r>
              <a:rPr lang="en-US" sz="2400" smtClean="0"/>
              <a:t>Semakin besar kelompok, orang-orang dalam kelompok akan semakin merasa tidak bertanggung jawab atas apa yang seharusnya mereka kerjakan, semakin bersikap lebih formal pada anggota lain, dan semakin sulit untuk membangun komunikasi dengan setiap anggota dalam kelompok.</a:t>
            </a:r>
          </a:p>
        </p:txBody>
      </p:sp>
    </p:spTree>
    <p:extLst>
      <p:ext uri="{BB962C8B-B14F-4D97-AF65-F5344CB8AC3E}">
        <p14:creationId xmlns:p14="http://schemas.microsoft.com/office/powerpoint/2010/main" val="21640559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3"/>
          <p:cNvSpPr>
            <a:spLocks noGrp="1" noChangeArrowheads="1"/>
          </p:cNvSpPr>
          <p:nvPr>
            <p:ph idx="1"/>
          </p:nvPr>
        </p:nvSpPr>
        <p:spPr>
          <a:xfrm>
            <a:off x="457200" y="1125538"/>
            <a:ext cx="8229600" cy="4525962"/>
          </a:xfrm>
        </p:spPr>
        <p:txBody>
          <a:bodyPr/>
          <a:lstStyle/>
          <a:p>
            <a:pPr eaLnBrk="1" hangingPunct="1">
              <a:buFontTx/>
              <a:buNone/>
            </a:pPr>
            <a:r>
              <a:rPr lang="en-US" b="1" smtClean="0">
                <a:solidFill>
                  <a:srgbClr val="CC0000"/>
                </a:solidFill>
              </a:rPr>
              <a:t>Kepemimpinan</a:t>
            </a:r>
          </a:p>
          <a:p>
            <a:pPr eaLnBrk="1" hangingPunct="1">
              <a:buFontTx/>
              <a:buNone/>
            </a:pPr>
            <a:r>
              <a:rPr lang="en-US" sz="2400" b="1" smtClean="0"/>
              <a:t>Pemimpin </a:t>
            </a:r>
            <a:r>
              <a:rPr lang="en-US" sz="2400" smtClean="0"/>
              <a:t>adalah orang yang dapat mempengaruhi perilaku, pendapat, dan sikap orang lain dalam kelompok.</a:t>
            </a:r>
          </a:p>
          <a:p>
            <a:pPr eaLnBrk="1" hangingPunct="1">
              <a:buFontTx/>
              <a:buNone/>
            </a:pPr>
            <a:r>
              <a:rPr lang="en-US" sz="2400" b="1" smtClean="0">
                <a:solidFill>
                  <a:srgbClr val="008000"/>
                </a:solidFill>
              </a:rPr>
              <a:t>Siapakah yang Menjadi Pemimpin?</a:t>
            </a:r>
          </a:p>
          <a:p>
            <a:pPr eaLnBrk="1" hangingPunct="1">
              <a:buFontTx/>
              <a:buNone/>
            </a:pPr>
            <a:r>
              <a:rPr lang="en-US" sz="2400" smtClean="0"/>
              <a:t>Pada umumnya orang yang menjadi pemimpin adalah orang yang dipersepsikan oleh anggota kelompok sebagai orang yang dapat dengan kuat mewakili nilai kelompok atau mampu membawa kelompok keluar dari suatu krisis (Trice dan Beyer 1991), lebih banyak bicara, memiliki hati yang teguh, dan percaya diri.</a:t>
            </a:r>
          </a:p>
        </p:txBody>
      </p:sp>
    </p:spTree>
    <p:extLst>
      <p:ext uri="{BB962C8B-B14F-4D97-AF65-F5344CB8AC3E}">
        <p14:creationId xmlns:p14="http://schemas.microsoft.com/office/powerpoint/2010/main" val="14921942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3"/>
          <p:cNvSpPr>
            <a:spLocks noGrp="1" noChangeArrowheads="1"/>
          </p:cNvSpPr>
          <p:nvPr>
            <p:ph idx="1"/>
          </p:nvPr>
        </p:nvSpPr>
        <p:spPr>
          <a:xfrm>
            <a:off x="457200" y="765175"/>
            <a:ext cx="8229600" cy="5543550"/>
          </a:xfrm>
        </p:spPr>
        <p:txBody>
          <a:bodyPr>
            <a:normAutofit/>
          </a:bodyPr>
          <a:lstStyle/>
          <a:p>
            <a:pPr marL="361950" indent="-361950" eaLnBrk="1" hangingPunct="1">
              <a:buFontTx/>
              <a:buNone/>
            </a:pPr>
            <a:r>
              <a:rPr lang="en-US" b="1" dirty="0" err="1" smtClean="0">
                <a:solidFill>
                  <a:srgbClr val="CC0000"/>
                </a:solidFill>
              </a:rPr>
              <a:t>Kepemimpinan</a:t>
            </a:r>
            <a:r>
              <a:rPr lang="en-US" sz="2400" b="1" dirty="0" smtClean="0"/>
              <a:t> </a:t>
            </a:r>
          </a:p>
          <a:p>
            <a:pPr marL="361950" indent="-361950" eaLnBrk="1" hangingPunct="1">
              <a:buFontTx/>
              <a:buNone/>
            </a:pPr>
            <a:r>
              <a:rPr lang="en-US" sz="2400" b="1" dirty="0" err="1" smtClean="0">
                <a:solidFill>
                  <a:srgbClr val="008000"/>
                </a:solidFill>
              </a:rPr>
              <a:t>Siapakah</a:t>
            </a:r>
            <a:r>
              <a:rPr lang="en-US" sz="2400" b="1" dirty="0" smtClean="0">
                <a:solidFill>
                  <a:srgbClr val="008000"/>
                </a:solidFill>
              </a:rPr>
              <a:t> yang </a:t>
            </a:r>
            <a:r>
              <a:rPr lang="en-US" sz="2400" b="1" dirty="0" err="1" smtClean="0">
                <a:solidFill>
                  <a:srgbClr val="008000"/>
                </a:solidFill>
              </a:rPr>
              <a:t>Menjadi</a:t>
            </a:r>
            <a:r>
              <a:rPr lang="en-US" sz="2400" b="1" dirty="0" smtClean="0">
                <a:solidFill>
                  <a:srgbClr val="008000"/>
                </a:solidFill>
              </a:rPr>
              <a:t> </a:t>
            </a:r>
            <a:r>
              <a:rPr lang="en-US" sz="2400" b="1" dirty="0" err="1" smtClean="0">
                <a:solidFill>
                  <a:srgbClr val="008000"/>
                </a:solidFill>
              </a:rPr>
              <a:t>Pemimpin</a:t>
            </a:r>
            <a:r>
              <a:rPr lang="en-US" sz="2400" b="1" dirty="0" smtClean="0">
                <a:solidFill>
                  <a:srgbClr val="008000"/>
                </a:solidFill>
              </a:rPr>
              <a:t>?</a:t>
            </a:r>
          </a:p>
          <a:p>
            <a:pPr marL="361950" indent="-361950" eaLnBrk="1" hangingPunct="1">
              <a:buFontTx/>
              <a:buNone/>
            </a:pPr>
            <a:r>
              <a:rPr lang="en-US" sz="2400" dirty="0" smtClean="0"/>
              <a:t>Ada pula </a:t>
            </a:r>
            <a:r>
              <a:rPr lang="en-US" sz="2400" dirty="0" err="1" smtClean="0"/>
              <a:t>ciri</a:t>
            </a:r>
            <a:r>
              <a:rPr lang="en-US" sz="2400" dirty="0" smtClean="0"/>
              <a:t> yang </a:t>
            </a:r>
            <a:r>
              <a:rPr lang="en-US" sz="2400" dirty="0" err="1" smtClean="0"/>
              <a:t>tidak</a:t>
            </a:r>
            <a:r>
              <a:rPr lang="en-US" sz="2400" dirty="0" smtClean="0"/>
              <a:t> </a:t>
            </a:r>
            <a:r>
              <a:rPr lang="en-US" sz="2400" dirty="0" err="1" smtClean="0"/>
              <a:t>berhubungan</a:t>
            </a:r>
            <a:r>
              <a:rPr lang="en-US" sz="2400" dirty="0" smtClean="0"/>
              <a:t> </a:t>
            </a:r>
            <a:r>
              <a:rPr lang="en-US" sz="2400" dirty="0" err="1" smtClean="0"/>
              <a:t>dengan</a:t>
            </a:r>
            <a:r>
              <a:rPr lang="en-US" sz="2400" dirty="0" smtClean="0"/>
              <a:t> </a:t>
            </a:r>
            <a:r>
              <a:rPr lang="en-US" sz="2400" dirty="0" err="1" smtClean="0"/>
              <a:t>kemampuan</a:t>
            </a:r>
            <a:r>
              <a:rPr lang="en-US" sz="2400" dirty="0" smtClean="0"/>
              <a:t> </a:t>
            </a:r>
            <a:r>
              <a:rPr lang="en-US" sz="2400" dirty="0" err="1" smtClean="0"/>
              <a:t>dalam</a:t>
            </a:r>
            <a:r>
              <a:rPr lang="en-US" sz="2400" dirty="0" smtClean="0"/>
              <a:t> </a:t>
            </a:r>
            <a:r>
              <a:rPr lang="en-US" sz="2400" dirty="0" err="1" smtClean="0"/>
              <a:t>memimpin</a:t>
            </a:r>
            <a:r>
              <a:rPr lang="en-US" sz="2400" dirty="0" smtClean="0"/>
              <a:t> </a:t>
            </a:r>
            <a:r>
              <a:rPr lang="en-US" sz="2400" dirty="0" err="1" smtClean="0"/>
              <a:t>seperti</a:t>
            </a:r>
            <a:r>
              <a:rPr lang="en-US" sz="2400" dirty="0" smtClean="0"/>
              <a:t> orang yang </a:t>
            </a:r>
            <a:r>
              <a:rPr lang="en-US" sz="2400" dirty="0" err="1" smtClean="0"/>
              <a:t>lebih</a:t>
            </a:r>
            <a:r>
              <a:rPr lang="en-US" sz="2400" dirty="0" smtClean="0"/>
              <a:t> </a:t>
            </a:r>
            <a:r>
              <a:rPr lang="en-US" sz="2400" dirty="0" err="1" smtClean="0"/>
              <a:t>tinggi</a:t>
            </a:r>
            <a:r>
              <a:rPr lang="en-US" sz="2400" dirty="0" smtClean="0"/>
              <a:t> </a:t>
            </a:r>
            <a:r>
              <a:rPr lang="en-US" sz="2400" dirty="0" err="1" smtClean="0"/>
              <a:t>dan</a:t>
            </a:r>
            <a:r>
              <a:rPr lang="en-US" sz="2400" dirty="0" smtClean="0"/>
              <a:t> </a:t>
            </a:r>
            <a:r>
              <a:rPr lang="en-US" sz="2400" dirty="0" err="1" smtClean="0"/>
              <a:t>berpenampilan</a:t>
            </a:r>
            <a:r>
              <a:rPr lang="en-US" sz="2400" dirty="0" smtClean="0"/>
              <a:t> </a:t>
            </a:r>
            <a:r>
              <a:rPr lang="en-US" sz="2400" dirty="0" err="1" smtClean="0"/>
              <a:t>lebih</a:t>
            </a:r>
            <a:r>
              <a:rPr lang="en-US" sz="2400" dirty="0" smtClean="0"/>
              <a:t> </a:t>
            </a:r>
            <a:r>
              <a:rPr lang="en-US" sz="2400" dirty="0" err="1" smtClean="0"/>
              <a:t>baik</a:t>
            </a:r>
            <a:r>
              <a:rPr lang="en-US" sz="2400" dirty="0" smtClean="0"/>
              <a:t>.</a:t>
            </a:r>
          </a:p>
          <a:p>
            <a:pPr marL="361950" indent="-361950" eaLnBrk="1" hangingPunct="1">
              <a:buFontTx/>
              <a:buNone/>
            </a:pPr>
            <a:r>
              <a:rPr lang="en-US" sz="2400" b="1" dirty="0" err="1" smtClean="0">
                <a:solidFill>
                  <a:srgbClr val="008000"/>
                </a:solidFill>
              </a:rPr>
              <a:t>Tipe</a:t>
            </a:r>
            <a:r>
              <a:rPr lang="en-US" sz="2400" b="1" dirty="0" smtClean="0">
                <a:solidFill>
                  <a:srgbClr val="008000"/>
                </a:solidFill>
              </a:rPr>
              <a:t> </a:t>
            </a:r>
            <a:r>
              <a:rPr lang="en-US" sz="2400" b="1" dirty="0" err="1" smtClean="0">
                <a:solidFill>
                  <a:srgbClr val="008000"/>
                </a:solidFill>
              </a:rPr>
              <a:t>Pemimpin</a:t>
            </a:r>
            <a:endParaRPr lang="en-US" sz="2400" b="1" dirty="0" smtClean="0">
              <a:solidFill>
                <a:srgbClr val="008000"/>
              </a:solidFill>
            </a:endParaRPr>
          </a:p>
          <a:p>
            <a:pPr marL="361950" indent="-361950" eaLnBrk="1" hangingPunct="1">
              <a:buFontTx/>
              <a:buNone/>
            </a:pPr>
            <a:r>
              <a:rPr lang="en-US" sz="2400" dirty="0" err="1" smtClean="0"/>
              <a:t>Kelompok</a:t>
            </a:r>
            <a:r>
              <a:rPr lang="en-US" sz="2400" dirty="0" smtClean="0"/>
              <a:t> </a:t>
            </a:r>
            <a:r>
              <a:rPr lang="en-US" sz="2400" dirty="0" err="1" smtClean="0"/>
              <a:t>memiliki</a:t>
            </a:r>
            <a:r>
              <a:rPr lang="en-US" sz="2400" dirty="0" smtClean="0"/>
              <a:t> </a:t>
            </a:r>
            <a:r>
              <a:rPr lang="en-US" sz="2400" dirty="0" err="1" smtClean="0"/>
              <a:t>dua</a:t>
            </a:r>
            <a:r>
              <a:rPr lang="en-US" sz="2400" dirty="0" smtClean="0"/>
              <a:t> </a:t>
            </a:r>
            <a:r>
              <a:rPr lang="en-US" sz="2400" dirty="0" err="1" smtClean="0"/>
              <a:t>tipe</a:t>
            </a:r>
            <a:r>
              <a:rPr lang="en-US" sz="2400" dirty="0" smtClean="0"/>
              <a:t> </a:t>
            </a:r>
            <a:r>
              <a:rPr lang="en-US" sz="2400" dirty="0" err="1" smtClean="0"/>
              <a:t>pemimpin</a:t>
            </a:r>
            <a:r>
              <a:rPr lang="en-US" sz="2400" dirty="0" smtClean="0"/>
              <a:t> Cartwright </a:t>
            </a:r>
            <a:r>
              <a:rPr lang="en-US" sz="2400" dirty="0" err="1" smtClean="0"/>
              <a:t>dan</a:t>
            </a:r>
            <a:r>
              <a:rPr lang="en-US" sz="2400" dirty="0" smtClean="0"/>
              <a:t> Zander :</a:t>
            </a:r>
          </a:p>
          <a:p>
            <a:pPr marL="361950" indent="-361950" eaLnBrk="1" hangingPunct="1">
              <a:buFontTx/>
              <a:buAutoNum type="arabicPeriod"/>
            </a:pPr>
            <a:r>
              <a:rPr lang="en-US" sz="2400" b="1" dirty="0" err="1" smtClean="0"/>
              <a:t>Pemimpin</a:t>
            </a:r>
            <a:r>
              <a:rPr lang="en-US" sz="2400" b="1" dirty="0" smtClean="0"/>
              <a:t> instrumental </a:t>
            </a:r>
            <a:r>
              <a:rPr lang="en-US" sz="2400" dirty="0" smtClean="0"/>
              <a:t>yang </a:t>
            </a:r>
            <a:r>
              <a:rPr lang="en-US" sz="2400" dirty="0" err="1" smtClean="0"/>
              <a:t>berorientasi</a:t>
            </a:r>
            <a:r>
              <a:rPr lang="en-US" sz="2400" dirty="0" smtClean="0"/>
              <a:t> </a:t>
            </a:r>
            <a:r>
              <a:rPr lang="en-US" sz="2400" dirty="0" err="1" smtClean="0"/>
              <a:t>pada</a:t>
            </a:r>
            <a:r>
              <a:rPr lang="en-US" sz="2400" dirty="0" smtClean="0"/>
              <a:t> </a:t>
            </a:r>
            <a:r>
              <a:rPr lang="en-US" sz="2400" dirty="0" err="1" smtClean="0"/>
              <a:t>tugas</a:t>
            </a:r>
            <a:r>
              <a:rPr lang="en-US" sz="2400" dirty="0" smtClean="0"/>
              <a:t> </a:t>
            </a:r>
            <a:r>
              <a:rPr lang="en-US" sz="2400" dirty="0" err="1" smtClean="0"/>
              <a:t>dan</a:t>
            </a:r>
            <a:r>
              <a:rPr lang="en-US" sz="2400" dirty="0" smtClean="0"/>
              <a:t> </a:t>
            </a:r>
            <a:r>
              <a:rPr lang="en-US" sz="2400" dirty="0" err="1" smtClean="0"/>
              <a:t>mengusahakan</a:t>
            </a:r>
            <a:r>
              <a:rPr lang="en-US" sz="2400" dirty="0" smtClean="0"/>
              <a:t> agar </a:t>
            </a:r>
            <a:r>
              <a:rPr lang="en-US" sz="2400" dirty="0" err="1" smtClean="0"/>
              <a:t>kelompok</a:t>
            </a:r>
            <a:r>
              <a:rPr lang="en-US" sz="2400" dirty="0" smtClean="0"/>
              <a:t> </a:t>
            </a:r>
            <a:r>
              <a:rPr lang="en-US" sz="2400" dirty="0" err="1" smtClean="0"/>
              <a:t>tetap</a:t>
            </a:r>
            <a:r>
              <a:rPr lang="en-US" sz="2400" dirty="0" smtClean="0"/>
              <a:t> </a:t>
            </a:r>
            <a:r>
              <a:rPr lang="en-US" sz="2400" dirty="0" err="1" smtClean="0"/>
              <a:t>bergerak</a:t>
            </a:r>
            <a:r>
              <a:rPr lang="en-US" sz="2400" dirty="0" smtClean="0"/>
              <a:t> </a:t>
            </a:r>
            <a:r>
              <a:rPr lang="en-US" sz="2400" dirty="0" err="1" smtClean="0"/>
              <a:t>ke</a:t>
            </a:r>
            <a:r>
              <a:rPr lang="en-US" sz="2400" dirty="0" smtClean="0"/>
              <a:t> </a:t>
            </a:r>
            <a:r>
              <a:rPr lang="en-US" sz="2400" dirty="0" err="1" smtClean="0"/>
              <a:t>arah</a:t>
            </a:r>
            <a:r>
              <a:rPr lang="en-US" sz="2400" dirty="0" smtClean="0"/>
              <a:t> </a:t>
            </a:r>
            <a:r>
              <a:rPr lang="en-US" sz="2400" dirty="0" err="1" smtClean="0"/>
              <a:t>tujuannya</a:t>
            </a:r>
            <a:r>
              <a:rPr lang="en-US" sz="2400" dirty="0" smtClean="0"/>
              <a:t>.</a:t>
            </a:r>
          </a:p>
          <a:p>
            <a:pPr marL="361950" indent="-361950" eaLnBrk="1" hangingPunct="1">
              <a:buFontTx/>
              <a:buAutoNum type="arabicPeriod"/>
            </a:pPr>
            <a:r>
              <a:rPr lang="en-US" sz="2400" b="1" dirty="0" err="1" smtClean="0"/>
              <a:t>Pemimpin</a:t>
            </a:r>
            <a:r>
              <a:rPr lang="en-US" sz="2400" b="1" dirty="0" smtClean="0"/>
              <a:t> </a:t>
            </a:r>
            <a:r>
              <a:rPr lang="en-US" sz="2400" b="1" dirty="0" err="1" smtClean="0"/>
              <a:t>ekspresif</a:t>
            </a:r>
            <a:r>
              <a:rPr lang="en-US" sz="2400" b="1" dirty="0" smtClean="0"/>
              <a:t> </a:t>
            </a:r>
            <a:r>
              <a:rPr lang="en-US" sz="2400" dirty="0" smtClean="0"/>
              <a:t>yang </a:t>
            </a:r>
            <a:r>
              <a:rPr lang="en-US" sz="2400" dirty="0" err="1" smtClean="0"/>
              <a:t>berusaha</a:t>
            </a:r>
            <a:r>
              <a:rPr lang="en-US" sz="2400" dirty="0" smtClean="0"/>
              <a:t> </a:t>
            </a:r>
            <a:r>
              <a:rPr lang="en-US" sz="2400" dirty="0" err="1" smtClean="0"/>
              <a:t>meningkatkan</a:t>
            </a:r>
            <a:r>
              <a:rPr lang="en-US" sz="2400" dirty="0" smtClean="0"/>
              <a:t> </a:t>
            </a:r>
            <a:r>
              <a:rPr lang="en-US" sz="2400" dirty="0" err="1" smtClean="0"/>
              <a:t>kerukunan</a:t>
            </a:r>
            <a:r>
              <a:rPr lang="en-US" sz="2400" dirty="0" smtClean="0"/>
              <a:t> </a:t>
            </a:r>
            <a:r>
              <a:rPr lang="en-US" sz="2400" dirty="0" err="1" smtClean="0"/>
              <a:t>dan</a:t>
            </a:r>
            <a:r>
              <a:rPr lang="en-US" sz="2400" dirty="0" smtClean="0"/>
              <a:t> </a:t>
            </a:r>
            <a:r>
              <a:rPr lang="en-US" sz="2400" dirty="0" err="1" smtClean="0"/>
              <a:t>mencegah</a:t>
            </a:r>
            <a:r>
              <a:rPr lang="en-US" sz="2400" dirty="0" smtClean="0"/>
              <a:t> </a:t>
            </a:r>
            <a:r>
              <a:rPr lang="en-US" sz="2400" dirty="0" err="1" smtClean="0"/>
              <a:t>terjadinya</a:t>
            </a:r>
            <a:r>
              <a:rPr lang="en-US" sz="2400" dirty="0" smtClean="0"/>
              <a:t> </a:t>
            </a:r>
            <a:r>
              <a:rPr lang="en-US" sz="2400" dirty="0" err="1" smtClean="0"/>
              <a:t>konflik</a:t>
            </a:r>
            <a:r>
              <a:rPr lang="en-US" sz="2400" dirty="0" smtClean="0"/>
              <a:t>.</a:t>
            </a:r>
          </a:p>
        </p:txBody>
      </p:sp>
    </p:spTree>
    <p:extLst>
      <p:ext uri="{BB962C8B-B14F-4D97-AF65-F5344CB8AC3E}">
        <p14:creationId xmlns:p14="http://schemas.microsoft.com/office/powerpoint/2010/main" val="32043147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3"/>
          <p:cNvSpPr>
            <a:spLocks noGrp="1" noChangeArrowheads="1"/>
          </p:cNvSpPr>
          <p:nvPr>
            <p:ph idx="1"/>
          </p:nvPr>
        </p:nvSpPr>
        <p:spPr>
          <a:xfrm>
            <a:off x="228600" y="1268413"/>
            <a:ext cx="8686800" cy="4525962"/>
          </a:xfrm>
        </p:spPr>
        <p:txBody>
          <a:bodyPr>
            <a:normAutofit/>
          </a:bodyPr>
          <a:lstStyle/>
          <a:p>
            <a:pPr eaLnBrk="1" hangingPunct="1">
              <a:buFontTx/>
              <a:buNone/>
            </a:pPr>
            <a:r>
              <a:rPr lang="en-US" b="1" dirty="0" err="1" smtClean="0">
                <a:solidFill>
                  <a:srgbClr val="CC0000"/>
                </a:solidFill>
              </a:rPr>
              <a:t>Kelompok</a:t>
            </a:r>
            <a:r>
              <a:rPr lang="en-US" b="1" dirty="0" smtClean="0">
                <a:solidFill>
                  <a:srgbClr val="CC0000"/>
                </a:solidFill>
              </a:rPr>
              <a:t> Primer</a:t>
            </a:r>
          </a:p>
          <a:p>
            <a:pPr eaLnBrk="1" hangingPunct="1">
              <a:buFontTx/>
              <a:buNone/>
            </a:pPr>
            <a:r>
              <a:rPr lang="en-US" sz="2400" b="1" dirty="0" err="1" smtClean="0"/>
              <a:t>Kelompok</a:t>
            </a:r>
            <a:r>
              <a:rPr lang="en-US" sz="2400" b="1" dirty="0" smtClean="0"/>
              <a:t> primer</a:t>
            </a:r>
            <a:r>
              <a:rPr lang="en-US" sz="2400" dirty="0" smtClean="0"/>
              <a:t> </a:t>
            </a:r>
            <a:r>
              <a:rPr lang="en-US" sz="2400" dirty="0" err="1" smtClean="0"/>
              <a:t>kita</a:t>
            </a:r>
            <a:r>
              <a:rPr lang="en-US" sz="2400" dirty="0" smtClean="0"/>
              <a:t> </a:t>
            </a:r>
            <a:r>
              <a:rPr lang="en-US" sz="2400" dirty="0" err="1" smtClean="0"/>
              <a:t>memberikan</a:t>
            </a:r>
            <a:r>
              <a:rPr lang="en-US" sz="2400" dirty="0" smtClean="0"/>
              <a:t> </a:t>
            </a:r>
            <a:r>
              <a:rPr lang="en-US" sz="2400" dirty="0" err="1" smtClean="0"/>
              <a:t>kita</a:t>
            </a:r>
            <a:r>
              <a:rPr lang="en-US" sz="2400" dirty="0" smtClean="0"/>
              <a:t> </a:t>
            </a:r>
            <a:r>
              <a:rPr lang="en-US" sz="2400" dirty="0" err="1" smtClean="0"/>
              <a:t>orientasi</a:t>
            </a:r>
            <a:r>
              <a:rPr lang="en-US" sz="2400" dirty="0" smtClean="0"/>
              <a:t> </a:t>
            </a:r>
            <a:r>
              <a:rPr lang="en-US" sz="2400" dirty="0" err="1" smtClean="0"/>
              <a:t>dasar</a:t>
            </a:r>
            <a:r>
              <a:rPr lang="en-US" sz="2400" dirty="0" smtClean="0"/>
              <a:t> </a:t>
            </a:r>
            <a:r>
              <a:rPr lang="en-US" sz="2400" dirty="0" err="1" smtClean="0"/>
              <a:t>akan</a:t>
            </a:r>
            <a:r>
              <a:rPr lang="en-US" sz="2400" dirty="0" smtClean="0"/>
              <a:t> </a:t>
            </a:r>
            <a:r>
              <a:rPr lang="en-US" sz="2400" dirty="0" err="1" smtClean="0"/>
              <a:t>kehidupan</a:t>
            </a:r>
            <a:r>
              <a:rPr lang="en-US" sz="2400" dirty="0" smtClean="0"/>
              <a:t>, </a:t>
            </a:r>
            <a:r>
              <a:rPr lang="en-US" sz="2400" dirty="0" err="1" smtClean="0"/>
              <a:t>keintiman</a:t>
            </a:r>
            <a:r>
              <a:rPr lang="en-US" sz="2400" dirty="0" smtClean="0"/>
              <a:t>, </a:t>
            </a:r>
            <a:r>
              <a:rPr lang="en-US" sz="2400" dirty="0" err="1" smtClean="0"/>
              <a:t>dan</a:t>
            </a:r>
            <a:r>
              <a:rPr lang="en-US" sz="2400" dirty="0" smtClean="0"/>
              <a:t> rasa </a:t>
            </a:r>
            <a:r>
              <a:rPr lang="en-US" sz="2400" dirty="0" err="1" smtClean="0"/>
              <a:t>kebersamaan</a:t>
            </a:r>
            <a:r>
              <a:rPr lang="en-US" sz="2400" dirty="0" smtClean="0"/>
              <a:t>.</a:t>
            </a:r>
          </a:p>
          <a:p>
            <a:pPr eaLnBrk="1" hangingPunct="1">
              <a:buFontTx/>
              <a:buNone/>
            </a:pPr>
            <a:r>
              <a:rPr lang="en-US" sz="2400" dirty="0" smtClean="0"/>
              <a:t>Cooley </a:t>
            </a:r>
            <a:r>
              <a:rPr lang="en-US" sz="2400" dirty="0" err="1" smtClean="0"/>
              <a:t>berkata</a:t>
            </a:r>
            <a:r>
              <a:rPr lang="en-US" sz="2400" dirty="0" smtClean="0"/>
              <a:t> </a:t>
            </a:r>
            <a:r>
              <a:rPr lang="en-US" sz="2400" dirty="0" err="1" smtClean="0"/>
              <a:t>bahwa</a:t>
            </a:r>
            <a:r>
              <a:rPr lang="en-US" sz="2400" dirty="0" smtClean="0"/>
              <a:t>:</a:t>
            </a:r>
          </a:p>
          <a:p>
            <a:pPr eaLnBrk="1" hangingPunct="1">
              <a:buFontTx/>
              <a:buNone/>
            </a:pPr>
            <a:r>
              <a:rPr lang="en-US" sz="2400" dirty="0" smtClean="0"/>
              <a:t>	</a:t>
            </a:r>
            <a:r>
              <a:rPr lang="en-US" sz="2400" i="1" dirty="0" smtClean="0"/>
              <a:t>Yang </a:t>
            </a:r>
            <a:r>
              <a:rPr lang="en-US" sz="2400" i="1" dirty="0" err="1" smtClean="0"/>
              <a:t>saya</a:t>
            </a:r>
            <a:r>
              <a:rPr lang="en-US" sz="2400" i="1" dirty="0" smtClean="0"/>
              <a:t> </a:t>
            </a:r>
            <a:r>
              <a:rPr lang="en-US" sz="2400" i="1" dirty="0" err="1" smtClean="0"/>
              <a:t>maksudkan</a:t>
            </a:r>
            <a:r>
              <a:rPr lang="en-US" sz="2400" i="1" dirty="0" smtClean="0"/>
              <a:t> </a:t>
            </a:r>
            <a:r>
              <a:rPr lang="en-US" sz="2400" i="1" dirty="0" err="1" smtClean="0"/>
              <a:t>dengan</a:t>
            </a:r>
            <a:r>
              <a:rPr lang="en-US" sz="2400" i="1" dirty="0" smtClean="0"/>
              <a:t> </a:t>
            </a:r>
            <a:r>
              <a:rPr lang="en-US" sz="2400" i="1" dirty="0" err="1" smtClean="0"/>
              <a:t>kelompok</a:t>
            </a:r>
            <a:r>
              <a:rPr lang="en-US" sz="2400" i="1" dirty="0" smtClean="0"/>
              <a:t> primer </a:t>
            </a:r>
            <a:r>
              <a:rPr lang="en-US" sz="2400" i="1" dirty="0" err="1" smtClean="0"/>
              <a:t>adalah</a:t>
            </a:r>
            <a:r>
              <a:rPr lang="en-US" sz="2400" i="1" dirty="0" smtClean="0"/>
              <a:t> </a:t>
            </a:r>
            <a:r>
              <a:rPr lang="en-US" sz="2400" i="1" dirty="0" err="1" smtClean="0"/>
              <a:t>kelompok</a:t>
            </a:r>
            <a:r>
              <a:rPr lang="en-US" sz="2400" i="1" dirty="0" smtClean="0"/>
              <a:t> yang </a:t>
            </a:r>
            <a:r>
              <a:rPr lang="en-US" sz="2400" i="1" dirty="0" err="1" smtClean="0"/>
              <a:t>ditandai</a:t>
            </a:r>
            <a:r>
              <a:rPr lang="en-US" sz="2400" i="1" dirty="0" smtClean="0"/>
              <a:t> </a:t>
            </a:r>
            <a:r>
              <a:rPr lang="en-US" sz="2400" i="1" dirty="0" err="1" smtClean="0"/>
              <a:t>dengan</a:t>
            </a:r>
            <a:r>
              <a:rPr lang="en-US" sz="2400" i="1" dirty="0" smtClean="0"/>
              <a:t> </a:t>
            </a:r>
            <a:r>
              <a:rPr lang="en-US" sz="2400" i="1" dirty="0" err="1" smtClean="0"/>
              <a:t>pergaulan</a:t>
            </a:r>
            <a:r>
              <a:rPr lang="en-US" sz="2400" i="1" dirty="0" smtClean="0"/>
              <a:t> </a:t>
            </a:r>
            <a:r>
              <a:rPr lang="en-US" sz="2400" i="1" dirty="0" err="1" smtClean="0"/>
              <a:t>dan</a:t>
            </a:r>
            <a:r>
              <a:rPr lang="en-US" sz="2400" i="1" dirty="0" smtClean="0"/>
              <a:t> </a:t>
            </a:r>
            <a:r>
              <a:rPr lang="en-US" sz="2400" i="1" dirty="0" err="1" smtClean="0"/>
              <a:t>kerja</a:t>
            </a:r>
            <a:r>
              <a:rPr lang="en-US" sz="2400" i="1" dirty="0" smtClean="0"/>
              <a:t> </a:t>
            </a:r>
            <a:r>
              <a:rPr lang="en-US" sz="2400" i="1" dirty="0" err="1" smtClean="0"/>
              <a:t>sama</a:t>
            </a:r>
            <a:r>
              <a:rPr lang="en-US" sz="2400" i="1" dirty="0" smtClean="0"/>
              <a:t> </a:t>
            </a:r>
            <a:r>
              <a:rPr lang="en-US" sz="2400" i="1" dirty="0" err="1" smtClean="0"/>
              <a:t>tatap</a:t>
            </a:r>
            <a:r>
              <a:rPr lang="en-US" sz="2400" i="1" dirty="0" smtClean="0"/>
              <a:t> </a:t>
            </a:r>
            <a:r>
              <a:rPr lang="en-US" sz="2400" i="1" dirty="0" err="1" smtClean="0"/>
              <a:t>muka</a:t>
            </a:r>
            <a:r>
              <a:rPr lang="en-US" sz="2400" i="1" dirty="0" smtClean="0"/>
              <a:t>. </a:t>
            </a:r>
            <a:r>
              <a:rPr lang="en-US" sz="2400" i="1" dirty="0" err="1" smtClean="0"/>
              <a:t>Kelompok</a:t>
            </a:r>
            <a:r>
              <a:rPr lang="en-US" sz="2400" i="1" dirty="0" smtClean="0"/>
              <a:t> </a:t>
            </a:r>
            <a:r>
              <a:rPr lang="en-US" sz="2400" i="1" dirty="0" err="1" smtClean="0"/>
              <a:t>ini</a:t>
            </a:r>
            <a:r>
              <a:rPr lang="en-US" sz="2400" i="1" dirty="0" smtClean="0"/>
              <a:t> </a:t>
            </a:r>
            <a:r>
              <a:rPr lang="en-US" sz="2400" i="1" dirty="0" err="1" smtClean="0"/>
              <a:t>bersifat</a:t>
            </a:r>
            <a:r>
              <a:rPr lang="en-US" sz="2400" i="1" dirty="0" smtClean="0"/>
              <a:t> primer </a:t>
            </a:r>
            <a:r>
              <a:rPr lang="en-US" sz="2400" i="1" dirty="0" err="1" smtClean="0"/>
              <a:t>dalam</a:t>
            </a:r>
            <a:r>
              <a:rPr lang="en-US" sz="2400" i="1" dirty="0" smtClean="0"/>
              <a:t> </a:t>
            </a:r>
            <a:r>
              <a:rPr lang="en-US" sz="2400" i="1" dirty="0" err="1" smtClean="0"/>
              <a:t>beberapa</a:t>
            </a:r>
            <a:r>
              <a:rPr lang="en-US" sz="2400" i="1" dirty="0" smtClean="0"/>
              <a:t> </a:t>
            </a:r>
            <a:r>
              <a:rPr lang="en-US" sz="2400" i="1" dirty="0" err="1" smtClean="0"/>
              <a:t>hal</a:t>
            </a:r>
            <a:r>
              <a:rPr lang="en-US" sz="2400" i="1" dirty="0" smtClean="0"/>
              <a:t>, </a:t>
            </a:r>
            <a:r>
              <a:rPr lang="en-US" sz="2400" i="1" dirty="0" err="1" smtClean="0"/>
              <a:t>namun</a:t>
            </a:r>
            <a:r>
              <a:rPr lang="en-US" sz="2400" i="1" dirty="0" smtClean="0"/>
              <a:t> </a:t>
            </a:r>
            <a:r>
              <a:rPr lang="en-US" sz="2400" i="1" dirty="0" err="1" smtClean="0"/>
              <a:t>terutama</a:t>
            </a:r>
            <a:r>
              <a:rPr lang="en-US" sz="2400" i="1" dirty="0" smtClean="0"/>
              <a:t> </a:t>
            </a:r>
            <a:r>
              <a:rPr lang="en-US" sz="2400" i="1" dirty="0" err="1" smtClean="0"/>
              <a:t>karena</a:t>
            </a:r>
            <a:r>
              <a:rPr lang="en-US" sz="2400" i="1" dirty="0" smtClean="0"/>
              <a:t> </a:t>
            </a:r>
            <a:r>
              <a:rPr lang="en-US" sz="2400" i="1" dirty="0" err="1" smtClean="0"/>
              <a:t>kelompok</a:t>
            </a:r>
            <a:r>
              <a:rPr lang="en-US" sz="2400" i="1" dirty="0" smtClean="0"/>
              <a:t> </a:t>
            </a:r>
            <a:r>
              <a:rPr lang="en-US" sz="2400" i="1" dirty="0" err="1" smtClean="0"/>
              <a:t>tersebut</a:t>
            </a:r>
            <a:r>
              <a:rPr lang="en-US" sz="2400" i="1" dirty="0" smtClean="0"/>
              <a:t> </a:t>
            </a:r>
            <a:r>
              <a:rPr lang="en-US" sz="2400" i="1" dirty="0" err="1" smtClean="0"/>
              <a:t>bersifat</a:t>
            </a:r>
            <a:r>
              <a:rPr lang="en-US" sz="2400" i="1" dirty="0" smtClean="0"/>
              <a:t> fundamental </a:t>
            </a:r>
            <a:r>
              <a:rPr lang="en-US" sz="2400" i="1" dirty="0" err="1" smtClean="0"/>
              <a:t>dalam</a:t>
            </a:r>
            <a:r>
              <a:rPr lang="en-US" sz="2400" i="1" dirty="0" smtClean="0"/>
              <a:t> </a:t>
            </a:r>
            <a:r>
              <a:rPr lang="en-US" sz="2400" i="1" dirty="0" err="1" smtClean="0"/>
              <a:t>membentuk</a:t>
            </a:r>
            <a:r>
              <a:rPr lang="en-US" sz="2400" i="1" dirty="0" smtClean="0"/>
              <a:t> </a:t>
            </a:r>
            <a:r>
              <a:rPr lang="en-US" sz="2400" i="1" dirty="0" err="1" smtClean="0"/>
              <a:t>sifat</a:t>
            </a:r>
            <a:r>
              <a:rPr lang="en-US" sz="2400" i="1" dirty="0" smtClean="0"/>
              <a:t> </a:t>
            </a:r>
            <a:r>
              <a:rPr lang="en-US" sz="2400" i="1" dirty="0" err="1" smtClean="0"/>
              <a:t>dan</a:t>
            </a:r>
            <a:r>
              <a:rPr lang="en-US" sz="2400" i="1" dirty="0" smtClean="0"/>
              <a:t> ide </a:t>
            </a:r>
            <a:r>
              <a:rPr lang="en-US" sz="2400" i="1" dirty="0" err="1" smtClean="0"/>
              <a:t>sosial</a:t>
            </a:r>
            <a:r>
              <a:rPr lang="en-US" sz="2400" i="1" dirty="0" smtClean="0"/>
              <a:t> </a:t>
            </a:r>
            <a:r>
              <a:rPr lang="en-US" sz="2400" i="1" dirty="0" err="1" smtClean="0"/>
              <a:t>individu</a:t>
            </a:r>
            <a:r>
              <a:rPr lang="en-US" sz="2400" i="1" dirty="0" smtClean="0"/>
              <a:t>.</a:t>
            </a:r>
          </a:p>
          <a:p>
            <a:pPr eaLnBrk="1" hangingPunct="1">
              <a:buFontTx/>
              <a:buNone/>
            </a:pPr>
            <a:endParaRPr lang="en-US" sz="2400" dirty="0" smtClean="0"/>
          </a:p>
        </p:txBody>
      </p:sp>
    </p:spTree>
    <p:extLst>
      <p:ext uri="{BB962C8B-B14F-4D97-AF65-F5344CB8AC3E}">
        <p14:creationId xmlns:p14="http://schemas.microsoft.com/office/powerpoint/2010/main" val="11046123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idx="1"/>
          </p:nvPr>
        </p:nvSpPr>
        <p:spPr>
          <a:xfrm>
            <a:off x="457200" y="549275"/>
            <a:ext cx="8229600" cy="6308725"/>
          </a:xfrm>
        </p:spPr>
        <p:txBody>
          <a:bodyPr/>
          <a:lstStyle/>
          <a:p>
            <a:pPr marL="361950" indent="-361950" eaLnBrk="1" hangingPunct="1">
              <a:buFontTx/>
              <a:buNone/>
            </a:pPr>
            <a:r>
              <a:rPr lang="en-US" b="1" smtClean="0">
                <a:solidFill>
                  <a:srgbClr val="CC0000"/>
                </a:solidFill>
              </a:rPr>
              <a:t>Kepemimpinan</a:t>
            </a:r>
            <a:r>
              <a:rPr lang="en-US" sz="2400" b="1" smtClean="0">
                <a:solidFill>
                  <a:srgbClr val="CC0000"/>
                </a:solidFill>
              </a:rPr>
              <a:t> </a:t>
            </a:r>
          </a:p>
          <a:p>
            <a:pPr marL="361950" indent="-361950" eaLnBrk="1" hangingPunct="1">
              <a:buFontTx/>
              <a:buNone/>
            </a:pPr>
            <a:r>
              <a:rPr lang="en-US" sz="2400" b="1" smtClean="0">
                <a:solidFill>
                  <a:srgbClr val="008000"/>
                </a:solidFill>
              </a:rPr>
              <a:t>Gaya Kepemimpinan</a:t>
            </a:r>
          </a:p>
          <a:p>
            <a:pPr marL="361950" indent="-361950" eaLnBrk="1" hangingPunct="1">
              <a:buFontTx/>
              <a:buAutoNum type="arabicPeriod"/>
            </a:pPr>
            <a:r>
              <a:rPr lang="en-US" sz="2400" b="1" smtClean="0"/>
              <a:t>Pemimpin otoriter </a:t>
            </a:r>
            <a:r>
              <a:rPr lang="en-US" sz="2400" smtClean="0"/>
              <a:t>atau pemimpin yang cenderung memberikan perintah. Para anggota dengan pemimpin semacam ini akan menjadi tergantung pada pemimpin mereka dan menampilkan solidaritas internal yang tinggi. Mereka pun menjadi agresif dan apatis di mana mereka akan mulai memusuhi pemimpin mereka.</a:t>
            </a:r>
          </a:p>
          <a:p>
            <a:pPr marL="361950" indent="-361950" eaLnBrk="1" hangingPunct="1">
              <a:buFontTx/>
              <a:buAutoNum type="arabicPeriod"/>
            </a:pPr>
            <a:r>
              <a:rPr lang="en-US" sz="2400" b="1" smtClean="0"/>
              <a:t>Pemimpin demokratis</a:t>
            </a:r>
            <a:r>
              <a:rPr lang="en-US" sz="2400" smtClean="0"/>
              <a:t> atau pemimpin yang cenderung mengusahakan untuk menciptakan konsesus. Para anggota dengan pemimpin semacam ini akan lebih bersahabat dan saling mencari dukungan. Mereka jarang melakukan pengkambinghitaman dan di kala pemimpin meninggalkan ruangan, mereka akan melanjutkan kerja dengan kecepatan yang semakin baik.</a:t>
            </a:r>
            <a:endParaRPr lang="en-US" sz="2400" b="1" smtClean="0"/>
          </a:p>
        </p:txBody>
      </p:sp>
    </p:spTree>
    <p:extLst>
      <p:ext uri="{BB962C8B-B14F-4D97-AF65-F5344CB8AC3E}">
        <p14:creationId xmlns:p14="http://schemas.microsoft.com/office/powerpoint/2010/main" val="31360289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3"/>
          <p:cNvSpPr>
            <a:spLocks noGrp="1" noChangeArrowheads="1"/>
          </p:cNvSpPr>
          <p:nvPr>
            <p:ph idx="1"/>
          </p:nvPr>
        </p:nvSpPr>
        <p:spPr>
          <a:xfrm>
            <a:off x="457200" y="1268413"/>
            <a:ext cx="8229600" cy="4525962"/>
          </a:xfrm>
        </p:spPr>
        <p:txBody>
          <a:bodyPr>
            <a:normAutofit lnSpcReduction="10000"/>
          </a:bodyPr>
          <a:lstStyle/>
          <a:p>
            <a:pPr marL="361950" indent="-361950" eaLnBrk="1" hangingPunct="1">
              <a:buFontTx/>
              <a:buNone/>
            </a:pPr>
            <a:r>
              <a:rPr lang="en-US" b="1" smtClean="0">
                <a:solidFill>
                  <a:srgbClr val="CC0000"/>
                </a:solidFill>
              </a:rPr>
              <a:t>Kepemimpinan</a:t>
            </a:r>
            <a:r>
              <a:rPr lang="en-US" sz="2400" b="1" smtClean="0">
                <a:solidFill>
                  <a:srgbClr val="CC0000"/>
                </a:solidFill>
              </a:rPr>
              <a:t> </a:t>
            </a:r>
          </a:p>
          <a:p>
            <a:pPr marL="361950" indent="-361950" eaLnBrk="1" hangingPunct="1">
              <a:buFontTx/>
              <a:buNone/>
            </a:pPr>
            <a:r>
              <a:rPr lang="en-US" sz="2400" b="1" smtClean="0">
                <a:solidFill>
                  <a:srgbClr val="008000"/>
                </a:solidFill>
              </a:rPr>
              <a:t>Gaya Kepemimpinan</a:t>
            </a:r>
          </a:p>
          <a:p>
            <a:pPr marL="361950" indent="-361950" eaLnBrk="1" hangingPunct="1">
              <a:buFontTx/>
              <a:buAutoNum type="arabicPeriod" startAt="3"/>
            </a:pPr>
            <a:r>
              <a:rPr lang="en-US" sz="2400" b="1" smtClean="0"/>
              <a:t>Pemimpin </a:t>
            </a:r>
            <a:r>
              <a:rPr lang="en-US" sz="2400" b="1" i="1" smtClean="0"/>
              <a:t>laissez-faire</a:t>
            </a:r>
            <a:r>
              <a:rPr lang="en-US" sz="2400" smtClean="0"/>
              <a:t> atau pemimpin yang sangat permisif. Para anggota dengan pemimpin semacam ini akan mengajukan lebih banyak pertanyaan tetapi membuat lebih sedikit keputusan. Kinerja anggota dengan pemimpin macam ini sangat buruk.</a:t>
            </a:r>
          </a:p>
          <a:p>
            <a:pPr marL="361950" indent="-361950" eaLnBrk="1" hangingPunct="1">
              <a:buFontTx/>
              <a:buNone/>
            </a:pPr>
            <a:r>
              <a:rPr lang="en-US" sz="2400" smtClean="0"/>
              <a:t>Gaya kepemimpinan yang paling baik adalah gaya kepemimpinan demokratis, namun ini tidak berlaku pada setiap waktu. Tiap gaya kepemimpinan akan tepat dilakukan di waktu dan kondisi tertentu.</a:t>
            </a:r>
          </a:p>
          <a:p>
            <a:pPr marL="361950" indent="-361950" eaLnBrk="1" hangingPunct="1">
              <a:buFontTx/>
              <a:buNone/>
            </a:pPr>
            <a:endParaRPr lang="en-US" smtClean="0"/>
          </a:p>
        </p:txBody>
      </p:sp>
    </p:spTree>
    <p:extLst>
      <p:ext uri="{BB962C8B-B14F-4D97-AF65-F5344CB8AC3E}">
        <p14:creationId xmlns:p14="http://schemas.microsoft.com/office/powerpoint/2010/main" val="22926423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3"/>
          <p:cNvSpPr>
            <a:spLocks noGrp="1" noChangeArrowheads="1"/>
          </p:cNvSpPr>
          <p:nvPr>
            <p:ph idx="1"/>
          </p:nvPr>
        </p:nvSpPr>
        <p:spPr>
          <a:xfrm>
            <a:off x="228600" y="1066800"/>
            <a:ext cx="8610600" cy="5059363"/>
          </a:xfrm>
        </p:spPr>
        <p:txBody>
          <a:bodyPr/>
          <a:lstStyle/>
          <a:p>
            <a:pPr eaLnBrk="1" hangingPunct="1">
              <a:buFontTx/>
              <a:buNone/>
            </a:pPr>
            <a:r>
              <a:rPr lang="en-US" b="1" dirty="0" err="1" smtClean="0">
                <a:solidFill>
                  <a:srgbClr val="CC0000"/>
                </a:solidFill>
              </a:rPr>
              <a:t>Konsekuensi</a:t>
            </a:r>
            <a:r>
              <a:rPr lang="en-US" b="1" dirty="0" smtClean="0">
                <a:solidFill>
                  <a:srgbClr val="CC0000"/>
                </a:solidFill>
              </a:rPr>
              <a:t> Global </a:t>
            </a:r>
            <a:r>
              <a:rPr lang="en-US" b="1" dirty="0" err="1" smtClean="0">
                <a:solidFill>
                  <a:srgbClr val="CC0000"/>
                </a:solidFill>
              </a:rPr>
              <a:t>pada</a:t>
            </a:r>
            <a:r>
              <a:rPr lang="en-US" b="1" dirty="0" smtClean="0">
                <a:solidFill>
                  <a:srgbClr val="CC0000"/>
                </a:solidFill>
              </a:rPr>
              <a:t> </a:t>
            </a:r>
            <a:r>
              <a:rPr lang="en-US" b="1" dirty="0" err="1" smtClean="0">
                <a:solidFill>
                  <a:srgbClr val="CC0000"/>
                </a:solidFill>
              </a:rPr>
              <a:t>Dinamika</a:t>
            </a:r>
            <a:r>
              <a:rPr lang="en-US" b="1" dirty="0" smtClean="0">
                <a:solidFill>
                  <a:srgbClr val="CC0000"/>
                </a:solidFill>
              </a:rPr>
              <a:t> </a:t>
            </a:r>
            <a:r>
              <a:rPr lang="en-US" b="1" dirty="0" err="1" smtClean="0">
                <a:solidFill>
                  <a:srgbClr val="CC0000"/>
                </a:solidFill>
              </a:rPr>
              <a:t>Kelompok</a:t>
            </a:r>
            <a:r>
              <a:rPr lang="en-US" b="1" dirty="0" smtClean="0">
                <a:solidFill>
                  <a:srgbClr val="CC0000"/>
                </a:solidFill>
              </a:rPr>
              <a:t>: </a:t>
            </a:r>
            <a:r>
              <a:rPr lang="en-US" b="1" dirty="0" err="1" smtClean="0">
                <a:solidFill>
                  <a:srgbClr val="CC0000"/>
                </a:solidFill>
              </a:rPr>
              <a:t>Pikiran</a:t>
            </a:r>
            <a:r>
              <a:rPr lang="en-US" b="1" dirty="0" smtClean="0">
                <a:solidFill>
                  <a:srgbClr val="CC0000"/>
                </a:solidFill>
              </a:rPr>
              <a:t> </a:t>
            </a:r>
            <a:r>
              <a:rPr lang="en-US" b="1" dirty="0" err="1" smtClean="0">
                <a:solidFill>
                  <a:srgbClr val="CC0000"/>
                </a:solidFill>
              </a:rPr>
              <a:t>Kelompok</a:t>
            </a:r>
            <a:endParaRPr lang="en-US" b="1" dirty="0" smtClean="0">
              <a:solidFill>
                <a:srgbClr val="CC0000"/>
              </a:solidFill>
            </a:endParaRPr>
          </a:p>
          <a:p>
            <a:pPr eaLnBrk="1" hangingPunct="1">
              <a:buFontTx/>
              <a:buNone/>
            </a:pPr>
            <a:r>
              <a:rPr lang="en-US" sz="2400" dirty="0" err="1" smtClean="0"/>
              <a:t>Milgram</a:t>
            </a:r>
            <a:r>
              <a:rPr lang="en-US" sz="2400" dirty="0" smtClean="0"/>
              <a:t> </a:t>
            </a:r>
            <a:r>
              <a:rPr lang="en-US" sz="2400" dirty="0" err="1" smtClean="0"/>
              <a:t>dan</a:t>
            </a:r>
            <a:r>
              <a:rPr lang="en-US" sz="2400" dirty="0" smtClean="0"/>
              <a:t> Asch </a:t>
            </a:r>
            <a:r>
              <a:rPr lang="en-US" sz="2400" dirty="0" err="1" smtClean="0"/>
              <a:t>menemukan</a:t>
            </a:r>
            <a:r>
              <a:rPr lang="en-US" sz="2400" dirty="0" smtClean="0"/>
              <a:t> </a:t>
            </a:r>
            <a:r>
              <a:rPr lang="en-US" sz="2400" dirty="0" err="1" smtClean="0"/>
              <a:t>betapa</a:t>
            </a:r>
            <a:r>
              <a:rPr lang="en-US" sz="2400" dirty="0" smtClean="0"/>
              <a:t> </a:t>
            </a:r>
            <a:r>
              <a:rPr lang="en-US" sz="2400" dirty="0" err="1" smtClean="0"/>
              <a:t>dahsyatnya</a:t>
            </a:r>
            <a:r>
              <a:rPr lang="en-US" sz="2400" dirty="0" smtClean="0"/>
              <a:t> </a:t>
            </a:r>
            <a:r>
              <a:rPr lang="en-US" sz="2400" dirty="0" err="1" smtClean="0"/>
              <a:t>pengaruh</a:t>
            </a:r>
            <a:r>
              <a:rPr lang="en-US" sz="2400" dirty="0" smtClean="0"/>
              <a:t> </a:t>
            </a:r>
            <a:r>
              <a:rPr lang="en-US" sz="2400" dirty="0" err="1" smtClean="0"/>
              <a:t>wewenang</a:t>
            </a:r>
            <a:r>
              <a:rPr lang="en-US" sz="2400" dirty="0" smtClean="0"/>
              <a:t> </a:t>
            </a:r>
            <a:r>
              <a:rPr lang="en-US" sz="2400" dirty="0" err="1" smtClean="0"/>
              <a:t>dan</a:t>
            </a:r>
            <a:r>
              <a:rPr lang="en-US" sz="2400" dirty="0" smtClean="0"/>
              <a:t> </a:t>
            </a:r>
            <a:r>
              <a:rPr lang="en-US" sz="2400" dirty="0" err="1" smtClean="0"/>
              <a:t>konformitas</a:t>
            </a:r>
            <a:r>
              <a:rPr lang="en-US" sz="2400" dirty="0" smtClean="0"/>
              <a:t>, yang </a:t>
            </a:r>
            <a:r>
              <a:rPr lang="en-US" sz="2400" dirty="0" err="1" smtClean="0"/>
              <a:t>akan</a:t>
            </a:r>
            <a:r>
              <a:rPr lang="en-US" sz="2400" dirty="0" smtClean="0"/>
              <a:t> </a:t>
            </a:r>
            <a:r>
              <a:rPr lang="en-US" sz="2400" dirty="0" err="1" smtClean="0"/>
              <a:t>berakibat</a:t>
            </a:r>
            <a:r>
              <a:rPr lang="en-US" sz="2400" dirty="0" smtClean="0"/>
              <a:t> </a:t>
            </a:r>
            <a:r>
              <a:rPr lang="en-US" sz="2400" dirty="0" err="1" smtClean="0"/>
              <a:t>pada</a:t>
            </a:r>
            <a:r>
              <a:rPr lang="en-US" sz="2400" dirty="0" smtClean="0"/>
              <a:t> </a:t>
            </a:r>
            <a:r>
              <a:rPr lang="en-US" sz="2400" dirty="0" err="1" smtClean="0"/>
              <a:t>terciptanya</a:t>
            </a:r>
            <a:r>
              <a:rPr lang="en-US" sz="2400" dirty="0" smtClean="0"/>
              <a:t> </a:t>
            </a:r>
            <a:r>
              <a:rPr lang="en-US" sz="2400" dirty="0" err="1" smtClean="0"/>
              <a:t>pikiran</a:t>
            </a:r>
            <a:r>
              <a:rPr lang="en-US" sz="2400" dirty="0" smtClean="0"/>
              <a:t> </a:t>
            </a:r>
            <a:r>
              <a:rPr lang="en-US" sz="2400" dirty="0" err="1" smtClean="0"/>
              <a:t>kelompok</a:t>
            </a:r>
            <a:r>
              <a:rPr lang="en-US" sz="2400" dirty="0" smtClean="0"/>
              <a:t>.</a:t>
            </a:r>
          </a:p>
          <a:p>
            <a:pPr eaLnBrk="1" hangingPunct="1">
              <a:buFontTx/>
              <a:buNone/>
            </a:pPr>
            <a:r>
              <a:rPr lang="en-US" sz="2400" dirty="0" smtClean="0"/>
              <a:t>Irving Janis </a:t>
            </a:r>
            <a:r>
              <a:rPr lang="en-US" sz="2400" dirty="0" err="1" smtClean="0"/>
              <a:t>menciptakan</a:t>
            </a:r>
            <a:r>
              <a:rPr lang="en-US" sz="2400" dirty="0" smtClean="0"/>
              <a:t> </a:t>
            </a:r>
            <a:r>
              <a:rPr lang="en-US" sz="2400" dirty="0" err="1" smtClean="0"/>
              <a:t>istilah</a:t>
            </a:r>
            <a:r>
              <a:rPr lang="en-US" sz="2400" dirty="0" smtClean="0"/>
              <a:t> </a:t>
            </a:r>
            <a:r>
              <a:rPr lang="en-US" sz="2400" b="1" dirty="0" err="1" smtClean="0"/>
              <a:t>pikiran</a:t>
            </a:r>
            <a:r>
              <a:rPr lang="en-US" sz="2400" b="1" dirty="0" smtClean="0"/>
              <a:t> </a:t>
            </a:r>
            <a:r>
              <a:rPr lang="en-US" sz="2400" b="1" dirty="0" err="1" smtClean="0"/>
              <a:t>kelompok</a:t>
            </a:r>
            <a:r>
              <a:rPr lang="en-US" sz="2400" dirty="0" smtClean="0"/>
              <a:t> </a:t>
            </a:r>
            <a:r>
              <a:rPr lang="en-US" sz="2400" dirty="0" err="1" smtClean="0"/>
              <a:t>untuk</a:t>
            </a:r>
            <a:r>
              <a:rPr lang="en-US" sz="2400" dirty="0" smtClean="0"/>
              <a:t> </a:t>
            </a:r>
            <a:r>
              <a:rPr lang="en-US" sz="2400" dirty="0" err="1" smtClean="0"/>
              <a:t>merujuk</a:t>
            </a:r>
            <a:r>
              <a:rPr lang="en-US" sz="2400" dirty="0" smtClean="0"/>
              <a:t> </a:t>
            </a:r>
            <a:r>
              <a:rPr lang="en-US" sz="2400" dirty="0" err="1" smtClean="0"/>
              <a:t>pada</a:t>
            </a:r>
            <a:r>
              <a:rPr lang="en-US" sz="2400" dirty="0" smtClean="0"/>
              <a:t> </a:t>
            </a:r>
            <a:r>
              <a:rPr lang="en-US" sz="2400" dirty="0" err="1" smtClean="0"/>
              <a:t>pandangan</a:t>
            </a:r>
            <a:r>
              <a:rPr lang="en-US" sz="2400" dirty="0" smtClean="0"/>
              <a:t> </a:t>
            </a:r>
            <a:r>
              <a:rPr lang="en-US" sz="2400" dirty="0" err="1" smtClean="0"/>
              <a:t>terbatas</a:t>
            </a:r>
            <a:r>
              <a:rPr lang="en-US" sz="2400" dirty="0" smtClean="0"/>
              <a:t> </a:t>
            </a:r>
            <a:r>
              <a:rPr lang="en-US" sz="2400" dirty="0" err="1" smtClean="0"/>
              <a:t>kolektif</a:t>
            </a:r>
            <a:r>
              <a:rPr lang="en-US" sz="2400" dirty="0" smtClean="0"/>
              <a:t> yang </a:t>
            </a:r>
            <a:r>
              <a:rPr lang="en-US" sz="2400" dirty="0" err="1" smtClean="0"/>
              <a:t>akan</a:t>
            </a:r>
            <a:r>
              <a:rPr lang="en-US" sz="2400" dirty="0" smtClean="0"/>
              <a:t> </a:t>
            </a:r>
            <a:r>
              <a:rPr lang="en-US" sz="2400" dirty="0" err="1" smtClean="0"/>
              <a:t>membuat</a:t>
            </a:r>
            <a:r>
              <a:rPr lang="en-US" sz="2400" dirty="0" smtClean="0"/>
              <a:t> </a:t>
            </a:r>
            <a:r>
              <a:rPr lang="en-US" sz="2400" dirty="0" err="1" smtClean="0"/>
              <a:t>kelompok</a:t>
            </a:r>
            <a:r>
              <a:rPr lang="en-US" sz="2400" dirty="0" smtClean="0"/>
              <a:t> </a:t>
            </a:r>
            <a:r>
              <a:rPr lang="en-US" sz="2400" dirty="0" err="1" smtClean="0"/>
              <a:t>berpikir</a:t>
            </a:r>
            <a:r>
              <a:rPr lang="en-US" sz="2400" dirty="0" smtClean="0"/>
              <a:t> </a:t>
            </a:r>
            <a:r>
              <a:rPr lang="en-US" sz="2400" dirty="0" err="1" smtClean="0"/>
              <a:t>bahwa</a:t>
            </a:r>
            <a:r>
              <a:rPr lang="en-US" sz="2400" dirty="0" smtClean="0"/>
              <a:t> </a:t>
            </a:r>
            <a:r>
              <a:rPr lang="en-US" sz="2400" dirty="0" err="1" smtClean="0"/>
              <a:t>hanya</a:t>
            </a:r>
            <a:r>
              <a:rPr lang="en-US" sz="2400" dirty="0" smtClean="0"/>
              <a:t> </a:t>
            </a:r>
            <a:r>
              <a:rPr lang="en-US" sz="2400" dirty="0" err="1" smtClean="0"/>
              <a:t>ada</a:t>
            </a:r>
            <a:r>
              <a:rPr lang="en-US" sz="2400" dirty="0" smtClean="0"/>
              <a:t> </a:t>
            </a:r>
            <a:r>
              <a:rPr lang="en-US" sz="2400" dirty="0" err="1" smtClean="0"/>
              <a:t>satu</a:t>
            </a:r>
            <a:r>
              <a:rPr lang="en-US" sz="2400" dirty="0" smtClean="0"/>
              <a:t> </a:t>
            </a:r>
            <a:r>
              <a:rPr lang="en-US" sz="2400" dirty="0" err="1" smtClean="0"/>
              <a:t>sudut</a:t>
            </a:r>
            <a:r>
              <a:rPr lang="en-US" sz="2400" dirty="0" smtClean="0"/>
              <a:t> </a:t>
            </a:r>
            <a:r>
              <a:rPr lang="en-US" sz="2400" dirty="0" err="1" smtClean="0"/>
              <a:t>pandang</a:t>
            </a:r>
            <a:r>
              <a:rPr lang="en-US" sz="2400" dirty="0" smtClean="0"/>
              <a:t> </a:t>
            </a:r>
            <a:r>
              <a:rPr lang="en-US" sz="2400" dirty="0" err="1" smtClean="0"/>
              <a:t>dan</a:t>
            </a:r>
            <a:r>
              <a:rPr lang="en-US" sz="2400" dirty="0" smtClean="0"/>
              <a:t> </a:t>
            </a:r>
            <a:r>
              <a:rPr lang="en-US" sz="2400" dirty="0" err="1" smtClean="0"/>
              <a:t>tindakan</a:t>
            </a:r>
            <a:r>
              <a:rPr lang="en-US" sz="2400" dirty="0" smtClean="0"/>
              <a:t> yang “</a:t>
            </a:r>
            <a:r>
              <a:rPr lang="en-US" sz="2400" dirty="0" err="1" smtClean="0"/>
              <a:t>benar</a:t>
            </a:r>
            <a:r>
              <a:rPr lang="en-US" sz="2400" dirty="0" smtClean="0"/>
              <a:t>”, </a:t>
            </a:r>
            <a:r>
              <a:rPr lang="en-US" sz="2400" dirty="0" err="1" smtClean="0"/>
              <a:t>bahwa</a:t>
            </a:r>
            <a:r>
              <a:rPr lang="en-US" sz="2400" dirty="0" smtClean="0"/>
              <a:t> </a:t>
            </a:r>
            <a:r>
              <a:rPr lang="en-US" sz="2400" dirty="0" err="1" smtClean="0"/>
              <a:t>setiap</a:t>
            </a:r>
            <a:r>
              <a:rPr lang="en-US" sz="2400" dirty="0" smtClean="0"/>
              <a:t> </a:t>
            </a:r>
            <a:r>
              <a:rPr lang="en-US" sz="2400" dirty="0" err="1" smtClean="0"/>
              <a:t>pandangan</a:t>
            </a:r>
            <a:r>
              <a:rPr lang="en-US" sz="2400" dirty="0" smtClean="0"/>
              <a:t> yang </a:t>
            </a:r>
            <a:r>
              <a:rPr lang="en-US" sz="2400" dirty="0" err="1" smtClean="0"/>
              <a:t>berbeda</a:t>
            </a:r>
            <a:r>
              <a:rPr lang="en-US" sz="2400" dirty="0" smtClean="0"/>
              <a:t> </a:t>
            </a:r>
            <a:r>
              <a:rPr lang="en-US" sz="2400" dirty="0" err="1" smtClean="0"/>
              <a:t>akan</a:t>
            </a:r>
            <a:r>
              <a:rPr lang="en-US" sz="2400" dirty="0" smtClean="0"/>
              <a:t> </a:t>
            </a:r>
            <a:r>
              <a:rPr lang="en-US" sz="2400" dirty="0" err="1" smtClean="0"/>
              <a:t>dianggap</a:t>
            </a:r>
            <a:r>
              <a:rPr lang="en-US" sz="2400" dirty="0" smtClean="0"/>
              <a:t> </a:t>
            </a:r>
            <a:r>
              <a:rPr lang="en-US" sz="2400" dirty="0" err="1" smtClean="0"/>
              <a:t>sebagai</a:t>
            </a:r>
            <a:r>
              <a:rPr lang="en-US" sz="2400" dirty="0" smtClean="0"/>
              <a:t> </a:t>
            </a:r>
            <a:r>
              <a:rPr lang="en-US" sz="2400" dirty="0" err="1" smtClean="0"/>
              <a:t>bentuk</a:t>
            </a:r>
            <a:r>
              <a:rPr lang="en-US" sz="2400" dirty="0" smtClean="0"/>
              <a:t> </a:t>
            </a:r>
            <a:r>
              <a:rPr lang="en-US" sz="2400" dirty="0" err="1" smtClean="0"/>
              <a:t>ketidaksetiaan</a:t>
            </a:r>
            <a:r>
              <a:rPr lang="en-US" sz="2400" dirty="0" smtClean="0"/>
              <a:t>, </a:t>
            </a:r>
            <a:r>
              <a:rPr lang="en-US" sz="2400" dirty="0" err="1" smtClean="0"/>
              <a:t>sehingga</a:t>
            </a:r>
            <a:r>
              <a:rPr lang="en-US" sz="2400" dirty="0" smtClean="0"/>
              <a:t> </a:t>
            </a:r>
            <a:r>
              <a:rPr lang="en-US" sz="2400" dirty="0" err="1" smtClean="0"/>
              <a:t>akan</a:t>
            </a:r>
            <a:r>
              <a:rPr lang="en-US" sz="2400" dirty="0" smtClean="0"/>
              <a:t> </a:t>
            </a:r>
            <a:r>
              <a:rPr lang="en-US" sz="2400" dirty="0" err="1" smtClean="0"/>
              <a:t>membuat</a:t>
            </a:r>
            <a:r>
              <a:rPr lang="en-US" sz="2400" dirty="0" smtClean="0"/>
              <a:t> </a:t>
            </a:r>
            <a:r>
              <a:rPr lang="en-US" sz="2400" dirty="0" err="1" smtClean="0"/>
              <a:t>mereka</a:t>
            </a:r>
            <a:r>
              <a:rPr lang="en-US" sz="2400" dirty="0" smtClean="0"/>
              <a:t> </a:t>
            </a:r>
            <a:r>
              <a:rPr lang="en-US" sz="2400" dirty="0" err="1" smtClean="0"/>
              <a:t>mengesampingkan</a:t>
            </a:r>
            <a:r>
              <a:rPr lang="en-US" sz="2400" dirty="0" smtClean="0"/>
              <a:t> </a:t>
            </a:r>
            <a:r>
              <a:rPr lang="en-US" sz="2400" dirty="0" err="1" smtClean="0"/>
              <a:t>penilaian</a:t>
            </a:r>
            <a:r>
              <a:rPr lang="en-US" sz="2400" dirty="0" smtClean="0"/>
              <a:t> moral </a:t>
            </a:r>
            <a:r>
              <a:rPr lang="en-US" sz="2400" dirty="0" err="1" smtClean="0"/>
              <a:t>dan</a:t>
            </a:r>
            <a:r>
              <a:rPr lang="en-US" sz="2400" dirty="0" smtClean="0"/>
              <a:t> </a:t>
            </a:r>
            <a:r>
              <a:rPr lang="en-US" sz="2400" dirty="0" err="1" smtClean="0"/>
              <a:t>risiko</a:t>
            </a:r>
            <a:r>
              <a:rPr lang="en-US" sz="2400" dirty="0" smtClean="0"/>
              <a:t> yang </a:t>
            </a:r>
            <a:r>
              <a:rPr lang="en-US" sz="2400" dirty="0" err="1" smtClean="0"/>
              <a:t>mungkin</a:t>
            </a:r>
            <a:r>
              <a:rPr lang="en-US" sz="2400" dirty="0" smtClean="0"/>
              <a:t> </a:t>
            </a:r>
            <a:r>
              <a:rPr lang="en-US" sz="2400" dirty="0" err="1" smtClean="0"/>
              <a:t>muncul</a:t>
            </a:r>
            <a:r>
              <a:rPr lang="en-US" sz="2400" dirty="0" smtClean="0"/>
              <a:t>.</a:t>
            </a:r>
            <a:endParaRPr lang="en-US" b="1" dirty="0" smtClean="0"/>
          </a:p>
        </p:txBody>
      </p:sp>
    </p:spTree>
    <p:extLst>
      <p:ext uri="{BB962C8B-B14F-4D97-AF65-F5344CB8AC3E}">
        <p14:creationId xmlns:p14="http://schemas.microsoft.com/office/powerpoint/2010/main" val="20340546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3"/>
          <p:cNvSpPr>
            <a:spLocks noGrp="1" noChangeArrowheads="1"/>
          </p:cNvSpPr>
          <p:nvPr>
            <p:ph idx="1"/>
          </p:nvPr>
        </p:nvSpPr>
        <p:spPr>
          <a:xfrm>
            <a:off x="457200" y="714375"/>
            <a:ext cx="8229600" cy="660400"/>
          </a:xfrm>
        </p:spPr>
        <p:txBody>
          <a:bodyPr/>
          <a:lstStyle/>
          <a:p>
            <a:pPr eaLnBrk="1" hangingPunct="1">
              <a:buFontTx/>
              <a:buNone/>
            </a:pPr>
            <a:r>
              <a:rPr lang="en-US" b="1" smtClean="0">
                <a:solidFill>
                  <a:srgbClr val="CC0000"/>
                </a:solidFill>
              </a:rPr>
              <a:t>Kelompok Primer</a:t>
            </a:r>
          </a:p>
          <a:p>
            <a:pPr eaLnBrk="1" hangingPunct="1">
              <a:buFontTx/>
              <a:buNone/>
            </a:pPr>
            <a:endParaRPr lang="en-US" sz="2400" smtClean="0"/>
          </a:p>
        </p:txBody>
      </p:sp>
      <p:pic>
        <p:nvPicPr>
          <p:cNvPr id="161795" name="Picture 2" descr="Scan1004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4375" y="1863725"/>
            <a:ext cx="4678363" cy="313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796" name="TextBox 3"/>
          <p:cNvSpPr txBox="1">
            <a:spLocks noChangeArrowheads="1"/>
          </p:cNvSpPr>
          <p:nvPr/>
        </p:nvSpPr>
        <p:spPr bwMode="auto">
          <a:xfrm>
            <a:off x="6000750" y="1892300"/>
            <a:ext cx="28575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d-ID" sz="1400" i="1"/>
              <a:t>Kelompok primer seperti keluarga memainkan peran kunci dalam pengembangan diri. Sebagai suatu kelompok kecil, keluarga pun berperan sebagai suatu pelindung terhadap ancaman kelompok lebih besar yang disebut masyarakat. Keluarga mempunyai arti penting primer dalam pembentukan orientasi dasar pasangan Latin ini, sebagaimana yang nanti akan berlaku di kemudian hari bagi anak-anak mereka.</a:t>
            </a:r>
          </a:p>
        </p:txBody>
      </p:sp>
    </p:spTree>
    <p:extLst>
      <p:ext uri="{BB962C8B-B14F-4D97-AF65-F5344CB8AC3E}">
        <p14:creationId xmlns:p14="http://schemas.microsoft.com/office/powerpoint/2010/main" val="31777271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3"/>
          <p:cNvSpPr>
            <a:spLocks noGrp="1" noChangeArrowheads="1"/>
          </p:cNvSpPr>
          <p:nvPr>
            <p:ph idx="1"/>
          </p:nvPr>
        </p:nvSpPr>
        <p:spPr>
          <a:xfrm>
            <a:off x="457200" y="1268413"/>
            <a:ext cx="8229600" cy="4525962"/>
          </a:xfrm>
        </p:spPr>
        <p:txBody>
          <a:bodyPr>
            <a:normAutofit/>
          </a:bodyPr>
          <a:lstStyle/>
          <a:p>
            <a:pPr eaLnBrk="1" hangingPunct="1">
              <a:buFontTx/>
              <a:buNone/>
            </a:pPr>
            <a:r>
              <a:rPr lang="en-US" b="1" smtClean="0">
                <a:solidFill>
                  <a:srgbClr val="CC0000"/>
                </a:solidFill>
              </a:rPr>
              <a:t>Kelompok Sekunder</a:t>
            </a:r>
          </a:p>
          <a:p>
            <a:pPr eaLnBrk="1" hangingPunct="1">
              <a:buFontTx/>
              <a:buNone/>
            </a:pPr>
            <a:r>
              <a:rPr lang="en-US" sz="2400" b="1" smtClean="0"/>
              <a:t>Kelompok sekunder </a:t>
            </a:r>
            <a:r>
              <a:rPr lang="en-US" sz="2400" smtClean="0"/>
              <a:t>terbentuk atas dasar kepentingan atau kegiatan tertentu, dan para anggotanya cenderung berinteraksi atas dasar status spesifik.</a:t>
            </a:r>
          </a:p>
          <a:p>
            <a:pPr eaLnBrk="1" hangingPunct="1">
              <a:buFontTx/>
              <a:buNone/>
            </a:pPr>
            <a:r>
              <a:rPr lang="en-US" sz="2400" smtClean="0"/>
              <a:t>Kelompok sekunder memiliki ukuran yang lebih besar, lebih anonim, lebih formal, dan lebih impersonal.</a:t>
            </a:r>
          </a:p>
          <a:p>
            <a:pPr eaLnBrk="1" hangingPunct="1">
              <a:buFontTx/>
              <a:buNone/>
            </a:pPr>
            <a:r>
              <a:rPr lang="en-US" sz="2400" smtClean="0"/>
              <a:t>Meskipun kelompok sekunder penting bagi kita, kelompok sekunder sering kali gagal memenuhi kebutuhan mendalam kita akan ikatan intim. Oleh karenanya, </a:t>
            </a:r>
            <a:r>
              <a:rPr lang="en-US" sz="2400" i="1" smtClean="0"/>
              <a:t>kelompok sekunder cenderung terbagi-bagi ke dalam kelompok primer</a:t>
            </a:r>
            <a:r>
              <a:rPr lang="en-US" sz="2400" smtClean="0"/>
              <a:t>.</a:t>
            </a:r>
            <a:endParaRPr lang="en-US" sz="2400" b="1" smtClean="0"/>
          </a:p>
        </p:txBody>
      </p:sp>
    </p:spTree>
    <p:extLst>
      <p:ext uri="{BB962C8B-B14F-4D97-AF65-F5344CB8AC3E}">
        <p14:creationId xmlns:p14="http://schemas.microsoft.com/office/powerpoint/2010/main" val="40916688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idx="1"/>
          </p:nvPr>
        </p:nvSpPr>
        <p:spPr>
          <a:xfrm>
            <a:off x="152400" y="914400"/>
            <a:ext cx="8839200" cy="5211762"/>
          </a:xfrm>
        </p:spPr>
        <p:txBody>
          <a:bodyPr/>
          <a:lstStyle/>
          <a:p>
            <a:pPr eaLnBrk="1" hangingPunct="1">
              <a:buFontTx/>
              <a:buNone/>
            </a:pPr>
            <a:r>
              <a:rPr lang="en-US" b="1" dirty="0" err="1" smtClean="0">
                <a:solidFill>
                  <a:srgbClr val="CC0000"/>
                </a:solidFill>
              </a:rPr>
              <a:t>Kelompok</a:t>
            </a:r>
            <a:r>
              <a:rPr lang="en-US" b="1" dirty="0" smtClean="0">
                <a:solidFill>
                  <a:srgbClr val="CC0000"/>
                </a:solidFill>
              </a:rPr>
              <a:t> </a:t>
            </a:r>
            <a:r>
              <a:rPr lang="en-US" b="1" dirty="0" err="1" smtClean="0">
                <a:solidFill>
                  <a:srgbClr val="CC0000"/>
                </a:solidFill>
              </a:rPr>
              <a:t>Sekunder</a:t>
            </a:r>
            <a:endParaRPr lang="en-US" b="1" dirty="0" smtClean="0">
              <a:solidFill>
                <a:srgbClr val="CC0000"/>
              </a:solidFill>
            </a:endParaRPr>
          </a:p>
          <a:p>
            <a:pPr eaLnBrk="1" hangingPunct="1">
              <a:buFontTx/>
              <a:buNone/>
            </a:pPr>
            <a:r>
              <a:rPr lang="en-US" sz="2400" b="1" dirty="0" err="1" smtClean="0"/>
              <a:t>Asosiasi</a:t>
            </a:r>
            <a:r>
              <a:rPr lang="en-US" sz="2400" b="1" dirty="0" smtClean="0"/>
              <a:t> </a:t>
            </a:r>
            <a:r>
              <a:rPr lang="en-US" sz="2400" b="1" dirty="0" err="1" smtClean="0"/>
              <a:t>sukarela</a:t>
            </a:r>
            <a:r>
              <a:rPr lang="en-US" sz="2400" b="1" dirty="0" smtClean="0"/>
              <a:t> </a:t>
            </a:r>
            <a:r>
              <a:rPr lang="en-US" sz="2400" dirty="0" err="1" smtClean="0"/>
              <a:t>adalah</a:t>
            </a:r>
            <a:r>
              <a:rPr lang="en-US" sz="2400" dirty="0" smtClean="0"/>
              <a:t> </a:t>
            </a:r>
            <a:r>
              <a:rPr lang="en-US" sz="2400" dirty="0" err="1" smtClean="0"/>
              <a:t>suatu</a:t>
            </a:r>
            <a:r>
              <a:rPr lang="en-US" sz="2400" dirty="0" smtClean="0"/>
              <a:t> </a:t>
            </a:r>
            <a:r>
              <a:rPr lang="en-US" sz="2400" dirty="0" err="1" smtClean="0"/>
              <a:t>kelompok</a:t>
            </a:r>
            <a:r>
              <a:rPr lang="en-US" sz="2400" dirty="0" smtClean="0"/>
              <a:t> yang </a:t>
            </a:r>
            <a:r>
              <a:rPr lang="en-US" sz="2400" dirty="0" err="1" smtClean="0"/>
              <a:t>terdiri</a:t>
            </a:r>
            <a:r>
              <a:rPr lang="en-US" sz="2400" dirty="0" smtClean="0"/>
              <a:t> </a:t>
            </a:r>
            <a:r>
              <a:rPr lang="en-US" sz="2400" dirty="0" err="1" smtClean="0"/>
              <a:t>atas</a:t>
            </a:r>
            <a:r>
              <a:rPr lang="en-US" sz="2400" dirty="0" smtClean="0"/>
              <a:t> </a:t>
            </a:r>
            <a:r>
              <a:rPr lang="en-US" sz="2400" dirty="0" err="1" smtClean="0"/>
              <a:t>relawan</a:t>
            </a:r>
            <a:r>
              <a:rPr lang="en-US" sz="2400" dirty="0" smtClean="0"/>
              <a:t> yang </a:t>
            </a:r>
            <a:r>
              <a:rPr lang="en-US" sz="2400" dirty="0" err="1" smtClean="0"/>
              <a:t>berorganisasi</a:t>
            </a:r>
            <a:r>
              <a:rPr lang="en-US" sz="2400" dirty="0" smtClean="0"/>
              <a:t> </a:t>
            </a:r>
            <a:r>
              <a:rPr lang="en-US" sz="2400" dirty="0" err="1" smtClean="0"/>
              <a:t>atas</a:t>
            </a:r>
            <a:r>
              <a:rPr lang="en-US" sz="2400" dirty="0" smtClean="0"/>
              <a:t> </a:t>
            </a:r>
            <a:r>
              <a:rPr lang="en-US" sz="2400" dirty="0" err="1" smtClean="0"/>
              <a:t>dasar</a:t>
            </a:r>
            <a:r>
              <a:rPr lang="en-US" sz="2400" dirty="0" smtClean="0"/>
              <a:t> </a:t>
            </a:r>
            <a:r>
              <a:rPr lang="en-US" sz="2400" dirty="0" err="1" smtClean="0"/>
              <a:t>kepentingan</a:t>
            </a:r>
            <a:r>
              <a:rPr lang="en-US" sz="2400" dirty="0" smtClean="0"/>
              <a:t> </a:t>
            </a:r>
            <a:r>
              <a:rPr lang="en-US" sz="2400" dirty="0" err="1" smtClean="0"/>
              <a:t>bersama</a:t>
            </a:r>
            <a:r>
              <a:rPr lang="en-US" sz="2400" dirty="0" smtClean="0"/>
              <a:t>.</a:t>
            </a:r>
          </a:p>
          <a:p>
            <a:pPr eaLnBrk="1" hangingPunct="1">
              <a:buFontTx/>
              <a:buNone/>
            </a:pPr>
            <a:r>
              <a:rPr lang="en-US" sz="2400" dirty="0" err="1" smtClean="0"/>
              <a:t>Suatu</a:t>
            </a:r>
            <a:r>
              <a:rPr lang="en-US" sz="2400" dirty="0" smtClean="0"/>
              <a:t> </a:t>
            </a:r>
            <a:r>
              <a:rPr lang="en-US" sz="2400" dirty="0" err="1" smtClean="0"/>
              <a:t>aspek</a:t>
            </a:r>
            <a:r>
              <a:rPr lang="en-US" sz="2400" dirty="0" smtClean="0"/>
              <a:t> yang </a:t>
            </a:r>
            <a:r>
              <a:rPr lang="en-US" sz="2400" dirty="0" err="1" smtClean="0"/>
              <a:t>menarik</a:t>
            </a:r>
            <a:r>
              <a:rPr lang="en-US" sz="2400" dirty="0" smtClean="0"/>
              <a:t> </a:t>
            </a:r>
            <a:r>
              <a:rPr lang="en-US" sz="2400" dirty="0" err="1" smtClean="0"/>
              <a:t>dan</a:t>
            </a:r>
            <a:r>
              <a:rPr lang="en-US" sz="2400" dirty="0" smtClean="0"/>
              <a:t> </a:t>
            </a:r>
            <a:r>
              <a:rPr lang="en-US" sz="2400" dirty="0" err="1" smtClean="0"/>
              <a:t>mengkhawatirkan</a:t>
            </a:r>
            <a:r>
              <a:rPr lang="en-US" sz="2400" dirty="0" smtClean="0"/>
              <a:t> </a:t>
            </a:r>
            <a:r>
              <a:rPr lang="en-US" sz="2400" dirty="0" err="1" smtClean="0"/>
              <a:t>dari</a:t>
            </a:r>
            <a:r>
              <a:rPr lang="en-US" sz="2400" dirty="0" smtClean="0"/>
              <a:t> </a:t>
            </a:r>
            <a:r>
              <a:rPr lang="en-US" sz="2400" dirty="0" err="1" smtClean="0"/>
              <a:t>asosiasi</a:t>
            </a:r>
            <a:r>
              <a:rPr lang="en-US" sz="2400" dirty="0" smtClean="0"/>
              <a:t> </a:t>
            </a:r>
            <a:r>
              <a:rPr lang="en-US" sz="2400" dirty="0" err="1" smtClean="0"/>
              <a:t>sukarela</a:t>
            </a:r>
            <a:r>
              <a:rPr lang="en-US" sz="2400" dirty="0" smtClean="0"/>
              <a:t> </a:t>
            </a:r>
            <a:r>
              <a:rPr lang="en-US" sz="2400" dirty="0" err="1" smtClean="0"/>
              <a:t>adalah</a:t>
            </a:r>
            <a:r>
              <a:rPr lang="en-US" sz="2400" dirty="0" smtClean="0"/>
              <a:t> </a:t>
            </a:r>
            <a:r>
              <a:rPr lang="en-US" sz="2400" dirty="0" err="1" smtClean="0"/>
              <a:t>bahwa</a:t>
            </a:r>
            <a:r>
              <a:rPr lang="en-US" sz="2400" dirty="0" smtClean="0"/>
              <a:t> </a:t>
            </a:r>
            <a:r>
              <a:rPr lang="en-US" sz="2400" dirty="0" err="1" smtClean="0"/>
              <a:t>para</a:t>
            </a:r>
            <a:r>
              <a:rPr lang="en-US" sz="2400" dirty="0" smtClean="0"/>
              <a:t> </a:t>
            </a:r>
            <a:r>
              <a:rPr lang="en-US" sz="2400" dirty="0" err="1" smtClean="0"/>
              <a:t>pemimpinnya</a:t>
            </a:r>
            <a:r>
              <a:rPr lang="en-US" sz="2400" dirty="0" smtClean="0"/>
              <a:t> </a:t>
            </a:r>
            <a:r>
              <a:rPr lang="en-US" sz="2400" dirty="0" err="1" smtClean="0"/>
              <a:t>sering</a:t>
            </a:r>
            <a:r>
              <a:rPr lang="en-US" sz="2400" dirty="0" smtClean="0"/>
              <a:t> kali </a:t>
            </a:r>
            <a:r>
              <a:rPr lang="en-US" sz="2400" dirty="0" err="1" smtClean="0"/>
              <a:t>makin</a:t>
            </a:r>
            <a:r>
              <a:rPr lang="en-US" sz="2400" dirty="0" smtClean="0"/>
              <a:t> </a:t>
            </a:r>
            <a:r>
              <a:rPr lang="en-US" sz="2400" dirty="0" err="1" smtClean="0"/>
              <a:t>menjauh</a:t>
            </a:r>
            <a:r>
              <a:rPr lang="en-US" sz="2400" dirty="0" smtClean="0"/>
              <a:t> </a:t>
            </a:r>
            <a:r>
              <a:rPr lang="en-US" sz="2400" dirty="0" err="1" smtClean="0"/>
              <a:t>dari</a:t>
            </a:r>
            <a:r>
              <a:rPr lang="en-US" sz="2400" dirty="0" smtClean="0"/>
              <a:t> </a:t>
            </a:r>
            <a:r>
              <a:rPr lang="en-US" sz="2400" dirty="0" err="1" smtClean="0"/>
              <a:t>anggotanya</a:t>
            </a:r>
            <a:r>
              <a:rPr lang="en-US" sz="2400" dirty="0" smtClean="0"/>
              <a:t> </a:t>
            </a:r>
            <a:r>
              <a:rPr lang="en-US" sz="2400" dirty="0" err="1" smtClean="0"/>
              <a:t>dan</a:t>
            </a:r>
            <a:r>
              <a:rPr lang="en-US" sz="2400" dirty="0" smtClean="0"/>
              <a:t> </a:t>
            </a:r>
            <a:r>
              <a:rPr lang="en-US" sz="2400" dirty="0" err="1" smtClean="0"/>
              <a:t>menjadi</a:t>
            </a:r>
            <a:r>
              <a:rPr lang="en-US" sz="2400" dirty="0" smtClean="0"/>
              <a:t> </a:t>
            </a:r>
            <a:r>
              <a:rPr lang="en-US" sz="2400" dirty="0" err="1" smtClean="0"/>
              <a:t>yakin</a:t>
            </a:r>
            <a:r>
              <a:rPr lang="en-US" sz="2400" dirty="0" smtClean="0"/>
              <a:t> </a:t>
            </a:r>
            <a:r>
              <a:rPr lang="en-US" sz="2400" dirty="0" err="1" smtClean="0"/>
              <a:t>bahwa</a:t>
            </a:r>
            <a:r>
              <a:rPr lang="en-US" sz="2400" dirty="0" smtClean="0"/>
              <a:t> </a:t>
            </a:r>
            <a:r>
              <a:rPr lang="en-US" sz="2400" dirty="0" err="1" smtClean="0"/>
              <a:t>hanya</a:t>
            </a:r>
            <a:r>
              <a:rPr lang="en-US" sz="2400" dirty="0" smtClean="0"/>
              <a:t> </a:t>
            </a:r>
            <a:r>
              <a:rPr lang="en-US" sz="2400" dirty="0" err="1" smtClean="0"/>
              <a:t>lingkaran</a:t>
            </a:r>
            <a:r>
              <a:rPr lang="en-US" sz="2400" dirty="0" smtClean="0"/>
              <a:t> </a:t>
            </a:r>
            <a:r>
              <a:rPr lang="en-US" sz="2400" dirty="0" err="1" smtClean="0"/>
              <a:t>dalamlah</a:t>
            </a:r>
            <a:r>
              <a:rPr lang="en-US" sz="2400" dirty="0" smtClean="0"/>
              <a:t> yang </a:t>
            </a:r>
            <a:r>
              <a:rPr lang="en-US" sz="2400" dirty="0" err="1" smtClean="0"/>
              <a:t>dapat</a:t>
            </a:r>
            <a:r>
              <a:rPr lang="en-US" sz="2400" dirty="0" smtClean="0"/>
              <a:t> </a:t>
            </a:r>
            <a:r>
              <a:rPr lang="en-US" sz="2400" dirty="0" err="1" smtClean="0"/>
              <a:t>dipercaya</a:t>
            </a:r>
            <a:r>
              <a:rPr lang="en-US" sz="2400" dirty="0" smtClean="0"/>
              <a:t> </a:t>
            </a:r>
            <a:r>
              <a:rPr lang="en-US" sz="2400" dirty="0" err="1" smtClean="0"/>
              <a:t>untuk</a:t>
            </a:r>
            <a:r>
              <a:rPr lang="en-US" sz="2400" dirty="0" smtClean="0"/>
              <a:t> </a:t>
            </a:r>
            <a:r>
              <a:rPr lang="en-US" sz="2400" dirty="0" err="1" smtClean="0"/>
              <a:t>mengambil</a:t>
            </a:r>
            <a:r>
              <a:rPr lang="en-US" sz="2400" dirty="0" smtClean="0"/>
              <a:t> </a:t>
            </a:r>
            <a:r>
              <a:rPr lang="en-US" sz="2400" dirty="0" err="1" smtClean="0"/>
              <a:t>keputusan</a:t>
            </a:r>
            <a:r>
              <a:rPr lang="en-US" sz="2400" dirty="0" smtClean="0"/>
              <a:t> </a:t>
            </a:r>
            <a:r>
              <a:rPr lang="en-US" sz="2400" dirty="0" err="1" smtClean="0"/>
              <a:t>penting</a:t>
            </a:r>
            <a:r>
              <a:rPr lang="en-US" sz="2400" dirty="0" smtClean="0"/>
              <a:t>.</a:t>
            </a:r>
          </a:p>
          <a:p>
            <a:pPr eaLnBrk="1" hangingPunct="1">
              <a:buFontTx/>
              <a:buNone/>
            </a:pPr>
            <a:r>
              <a:rPr lang="en-US" sz="2400" dirty="0" smtClean="0"/>
              <a:t>Robert </a:t>
            </a:r>
            <a:r>
              <a:rPr lang="en-US" sz="2400" dirty="0" err="1" smtClean="0"/>
              <a:t>Michels</a:t>
            </a:r>
            <a:r>
              <a:rPr lang="en-US" sz="2400" dirty="0" smtClean="0"/>
              <a:t> </a:t>
            </a:r>
            <a:r>
              <a:rPr lang="en-US" sz="2400" dirty="0" err="1" smtClean="0"/>
              <a:t>menciptakan</a:t>
            </a:r>
            <a:r>
              <a:rPr lang="en-US" sz="2400" dirty="0" smtClean="0"/>
              <a:t> </a:t>
            </a:r>
            <a:r>
              <a:rPr lang="en-US" sz="2400" dirty="0" err="1" smtClean="0"/>
              <a:t>istilah</a:t>
            </a:r>
            <a:r>
              <a:rPr lang="en-US" sz="2400" dirty="0" smtClean="0"/>
              <a:t> </a:t>
            </a:r>
            <a:r>
              <a:rPr lang="en-US" sz="2400" b="1" dirty="0" err="1" smtClean="0"/>
              <a:t>hukum</a:t>
            </a:r>
            <a:r>
              <a:rPr lang="en-US" sz="2400" b="1" dirty="0" smtClean="0"/>
              <a:t> </a:t>
            </a:r>
            <a:r>
              <a:rPr lang="en-US" sz="2400" b="1" dirty="0" err="1" smtClean="0"/>
              <a:t>baja</a:t>
            </a:r>
            <a:r>
              <a:rPr lang="en-US" sz="2400" b="1" dirty="0" smtClean="0"/>
              <a:t> </a:t>
            </a:r>
            <a:r>
              <a:rPr lang="en-US" sz="2400" b="1" dirty="0" err="1" smtClean="0"/>
              <a:t>oligarki</a:t>
            </a:r>
            <a:r>
              <a:rPr lang="en-US" sz="2400" b="1" dirty="0" smtClean="0"/>
              <a:t> </a:t>
            </a:r>
            <a:r>
              <a:rPr lang="en-US" sz="2400" dirty="0" err="1" smtClean="0"/>
              <a:t>untuk</a:t>
            </a:r>
            <a:r>
              <a:rPr lang="en-US" sz="2400" dirty="0" smtClean="0"/>
              <a:t> </a:t>
            </a:r>
            <a:r>
              <a:rPr lang="en-US" sz="2400" dirty="0" err="1" smtClean="0"/>
              <a:t>merujuk</a:t>
            </a:r>
            <a:r>
              <a:rPr lang="en-US" sz="2400" dirty="0" smtClean="0"/>
              <a:t> </a:t>
            </a:r>
            <a:r>
              <a:rPr lang="en-US" sz="2400" dirty="0" err="1" smtClean="0"/>
              <a:t>pada</a:t>
            </a:r>
            <a:r>
              <a:rPr lang="en-US" sz="2400" dirty="0" smtClean="0"/>
              <a:t> </a:t>
            </a:r>
            <a:r>
              <a:rPr lang="en-US" sz="2400" dirty="0" err="1" smtClean="0"/>
              <a:t>bagaimana</a:t>
            </a:r>
            <a:r>
              <a:rPr lang="en-US" sz="2400" dirty="0" smtClean="0"/>
              <a:t> </a:t>
            </a:r>
            <a:r>
              <a:rPr lang="en-US" sz="2400" dirty="0" err="1" smtClean="0"/>
              <a:t>organisasi</a:t>
            </a:r>
            <a:r>
              <a:rPr lang="en-US" sz="2400" dirty="0" smtClean="0"/>
              <a:t> </a:t>
            </a:r>
            <a:r>
              <a:rPr lang="en-US" sz="2400" dirty="0" err="1" smtClean="0"/>
              <a:t>terdominasi</a:t>
            </a:r>
            <a:r>
              <a:rPr lang="en-US" sz="2400" dirty="0" smtClean="0"/>
              <a:t> </a:t>
            </a:r>
            <a:r>
              <a:rPr lang="en-US" sz="2400" dirty="0" err="1" smtClean="0"/>
              <a:t>oleh</a:t>
            </a:r>
            <a:r>
              <a:rPr lang="en-US" sz="2400" dirty="0" smtClean="0"/>
              <a:t> </a:t>
            </a:r>
            <a:r>
              <a:rPr lang="en-US" sz="2400" dirty="0" err="1" smtClean="0"/>
              <a:t>suatu</a:t>
            </a:r>
            <a:r>
              <a:rPr lang="en-US" sz="2400" dirty="0" smtClean="0"/>
              <a:t> </a:t>
            </a:r>
            <a:r>
              <a:rPr lang="en-US" sz="2400" dirty="0" err="1" smtClean="0"/>
              <a:t>elit</a:t>
            </a:r>
            <a:r>
              <a:rPr lang="en-US" sz="2400" dirty="0" smtClean="0"/>
              <a:t> yang </a:t>
            </a:r>
            <a:r>
              <a:rPr lang="en-US" sz="2400" dirty="0" err="1" smtClean="0"/>
              <a:t>mengabadikan</a:t>
            </a:r>
            <a:r>
              <a:rPr lang="en-US" sz="2400" dirty="0" smtClean="0"/>
              <a:t> </a:t>
            </a:r>
            <a:r>
              <a:rPr lang="en-US" sz="2400" dirty="0" err="1" smtClean="0"/>
              <a:t>diri</a:t>
            </a:r>
            <a:r>
              <a:rPr lang="en-US" sz="2400" dirty="0" smtClean="0"/>
              <a:t> </a:t>
            </a:r>
            <a:r>
              <a:rPr lang="en-US" sz="2400" dirty="0" err="1" smtClean="0"/>
              <a:t>sendiri</a:t>
            </a:r>
            <a:r>
              <a:rPr lang="en-US" sz="2400" dirty="0" smtClean="0"/>
              <a:t>.</a:t>
            </a:r>
          </a:p>
        </p:txBody>
      </p:sp>
    </p:spTree>
    <p:extLst>
      <p:ext uri="{BB962C8B-B14F-4D97-AF65-F5344CB8AC3E}">
        <p14:creationId xmlns:p14="http://schemas.microsoft.com/office/powerpoint/2010/main" val="33735495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a:spLocks noGrp="1" noChangeArrowheads="1"/>
          </p:cNvSpPr>
          <p:nvPr>
            <p:ph idx="1"/>
          </p:nvPr>
        </p:nvSpPr>
        <p:spPr>
          <a:xfrm>
            <a:off x="457200" y="404813"/>
            <a:ext cx="8229600" cy="595312"/>
          </a:xfrm>
        </p:spPr>
        <p:txBody>
          <a:bodyPr/>
          <a:lstStyle/>
          <a:p>
            <a:pPr eaLnBrk="1" hangingPunct="1">
              <a:buFontTx/>
              <a:buNone/>
            </a:pPr>
            <a:r>
              <a:rPr lang="en-US" b="1" smtClean="0">
                <a:solidFill>
                  <a:srgbClr val="CC0000"/>
                </a:solidFill>
              </a:rPr>
              <a:t>Kelompok Sekunder</a:t>
            </a:r>
          </a:p>
        </p:txBody>
      </p:sp>
      <p:pic>
        <p:nvPicPr>
          <p:cNvPr id="164867" name="Picture 2" descr="Scan10043.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 y="1143000"/>
            <a:ext cx="5911850" cy="404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868" name="TextBox 3"/>
          <p:cNvSpPr txBox="1">
            <a:spLocks noChangeArrowheads="1"/>
          </p:cNvSpPr>
          <p:nvPr/>
        </p:nvSpPr>
        <p:spPr bwMode="auto">
          <a:xfrm>
            <a:off x="571500" y="5500688"/>
            <a:ext cx="821531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d-ID" sz="1400" i="1"/>
              <a:t>Dalam suatu proses yang disebut </a:t>
            </a:r>
            <a:r>
              <a:rPr lang="id-ID" sz="1400"/>
              <a:t>hukum besi oligarki</a:t>
            </a:r>
            <a:r>
              <a:rPr lang="id-ID" sz="1400" i="1"/>
              <a:t>, suatu elit kecil yang mengabadikan dirinya cenderung mengambil kendali organisasi formal. Organisasi veteran pun tidak terkecuali dari prinsip ini, sebagaimana telah ditunjukkan studi sosiologi.</a:t>
            </a:r>
          </a:p>
        </p:txBody>
      </p:sp>
    </p:spTree>
    <p:extLst>
      <p:ext uri="{BB962C8B-B14F-4D97-AF65-F5344CB8AC3E}">
        <p14:creationId xmlns:p14="http://schemas.microsoft.com/office/powerpoint/2010/main" val="42485741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3"/>
          <p:cNvSpPr>
            <a:spLocks noGrp="1" noChangeArrowheads="1"/>
          </p:cNvSpPr>
          <p:nvPr>
            <p:ph idx="1"/>
          </p:nvPr>
        </p:nvSpPr>
        <p:spPr>
          <a:xfrm>
            <a:off x="228600" y="838200"/>
            <a:ext cx="8763000" cy="5287963"/>
          </a:xfrm>
        </p:spPr>
        <p:txBody>
          <a:bodyPr/>
          <a:lstStyle/>
          <a:p>
            <a:pPr eaLnBrk="1" hangingPunct="1">
              <a:buFontTx/>
              <a:buNone/>
            </a:pPr>
            <a:r>
              <a:rPr lang="en-US" b="1" dirty="0" err="1" smtClean="0">
                <a:solidFill>
                  <a:srgbClr val="CC0000"/>
                </a:solidFill>
              </a:rPr>
              <a:t>Kelompok</a:t>
            </a:r>
            <a:r>
              <a:rPr lang="en-US" b="1" dirty="0" smtClean="0">
                <a:solidFill>
                  <a:srgbClr val="CC0000"/>
                </a:solidFill>
              </a:rPr>
              <a:t> </a:t>
            </a:r>
            <a:r>
              <a:rPr lang="en-US" b="1" dirty="0" err="1" smtClean="0">
                <a:solidFill>
                  <a:srgbClr val="CC0000"/>
                </a:solidFill>
              </a:rPr>
              <a:t>Dalam</a:t>
            </a:r>
            <a:r>
              <a:rPr lang="en-US" b="1" dirty="0" smtClean="0">
                <a:solidFill>
                  <a:srgbClr val="CC0000"/>
                </a:solidFill>
              </a:rPr>
              <a:t> </a:t>
            </a:r>
            <a:r>
              <a:rPr lang="en-US" b="1" dirty="0" err="1" smtClean="0">
                <a:solidFill>
                  <a:srgbClr val="CC0000"/>
                </a:solidFill>
              </a:rPr>
              <a:t>dan</a:t>
            </a:r>
            <a:r>
              <a:rPr lang="en-US" b="1" dirty="0" smtClean="0">
                <a:solidFill>
                  <a:srgbClr val="CC0000"/>
                </a:solidFill>
              </a:rPr>
              <a:t> </a:t>
            </a:r>
            <a:r>
              <a:rPr lang="en-US" b="1" dirty="0" err="1" smtClean="0">
                <a:solidFill>
                  <a:srgbClr val="CC0000"/>
                </a:solidFill>
              </a:rPr>
              <a:t>Kelompok</a:t>
            </a:r>
            <a:r>
              <a:rPr lang="en-US" b="1" dirty="0" smtClean="0">
                <a:solidFill>
                  <a:srgbClr val="CC0000"/>
                </a:solidFill>
              </a:rPr>
              <a:t> </a:t>
            </a:r>
            <a:r>
              <a:rPr lang="en-US" b="1" dirty="0" err="1" smtClean="0">
                <a:solidFill>
                  <a:srgbClr val="CC0000"/>
                </a:solidFill>
              </a:rPr>
              <a:t>Luar</a:t>
            </a:r>
            <a:endParaRPr lang="en-US" b="1" dirty="0" smtClean="0">
              <a:solidFill>
                <a:srgbClr val="CC0000"/>
              </a:solidFill>
            </a:endParaRPr>
          </a:p>
          <a:p>
            <a:pPr eaLnBrk="1" hangingPunct="1">
              <a:buFontTx/>
              <a:buNone/>
            </a:pPr>
            <a:r>
              <a:rPr lang="en-US" sz="2400" b="1" dirty="0" err="1" smtClean="0"/>
              <a:t>Kelompok</a:t>
            </a:r>
            <a:r>
              <a:rPr lang="en-US" sz="2400" b="1" dirty="0" smtClean="0"/>
              <a:t> </a:t>
            </a:r>
            <a:r>
              <a:rPr lang="en-US" sz="2400" b="1" dirty="0" err="1" smtClean="0"/>
              <a:t>dalam</a:t>
            </a:r>
            <a:r>
              <a:rPr lang="en-US" sz="2400" b="1" dirty="0" smtClean="0"/>
              <a:t> </a:t>
            </a:r>
            <a:r>
              <a:rPr lang="en-US" sz="2400" dirty="0" err="1" smtClean="0"/>
              <a:t>adalah</a:t>
            </a:r>
            <a:r>
              <a:rPr lang="en-US" sz="2400" dirty="0" smtClean="0"/>
              <a:t> </a:t>
            </a:r>
            <a:r>
              <a:rPr lang="en-US" sz="2400" dirty="0" err="1" smtClean="0"/>
              <a:t>kelompok</a:t>
            </a:r>
            <a:r>
              <a:rPr lang="en-US" sz="2400" dirty="0" smtClean="0"/>
              <a:t> di </a:t>
            </a:r>
            <a:r>
              <a:rPr lang="en-US" sz="2400" dirty="0" err="1" smtClean="0"/>
              <a:t>mana</a:t>
            </a:r>
            <a:r>
              <a:rPr lang="en-US" sz="2400" dirty="0" smtClean="0"/>
              <a:t> </a:t>
            </a:r>
            <a:r>
              <a:rPr lang="en-US" sz="2400" dirty="0" err="1" smtClean="0"/>
              <a:t>kita</a:t>
            </a:r>
            <a:r>
              <a:rPr lang="en-US" sz="2400" dirty="0" smtClean="0"/>
              <a:t> </a:t>
            </a:r>
            <a:r>
              <a:rPr lang="en-US" sz="2400" dirty="0" err="1" smtClean="0"/>
              <a:t>merasa</a:t>
            </a:r>
            <a:r>
              <a:rPr lang="en-US" sz="2400" dirty="0" smtClean="0"/>
              <a:t> </a:t>
            </a:r>
            <a:r>
              <a:rPr lang="en-US" sz="2400" dirty="0" err="1" smtClean="0"/>
              <a:t>setia</a:t>
            </a:r>
            <a:r>
              <a:rPr lang="en-US" sz="2400" dirty="0" smtClean="0"/>
              <a:t>; </a:t>
            </a:r>
            <a:r>
              <a:rPr lang="en-US" sz="2400" b="1" dirty="0" err="1" smtClean="0"/>
              <a:t>kelompok</a:t>
            </a:r>
            <a:r>
              <a:rPr lang="en-US" sz="2400" b="1" dirty="0" smtClean="0"/>
              <a:t> </a:t>
            </a:r>
            <a:r>
              <a:rPr lang="en-US" sz="2400" b="1" dirty="0" err="1" smtClean="0"/>
              <a:t>luar</a:t>
            </a:r>
            <a:r>
              <a:rPr lang="en-US" sz="2400" b="1" dirty="0" smtClean="0"/>
              <a:t> </a:t>
            </a:r>
            <a:r>
              <a:rPr lang="en-US" sz="2400" dirty="0" err="1" smtClean="0"/>
              <a:t>adalah</a:t>
            </a:r>
            <a:r>
              <a:rPr lang="en-US" sz="2400" dirty="0" smtClean="0"/>
              <a:t> </a:t>
            </a:r>
            <a:r>
              <a:rPr lang="en-US" sz="2400" dirty="0" err="1" smtClean="0"/>
              <a:t>kelompok</a:t>
            </a:r>
            <a:r>
              <a:rPr lang="en-US" sz="2400" dirty="0" smtClean="0"/>
              <a:t> di </a:t>
            </a:r>
            <a:r>
              <a:rPr lang="en-US" sz="2400" dirty="0" err="1" smtClean="0"/>
              <a:t>mana</a:t>
            </a:r>
            <a:r>
              <a:rPr lang="en-US" sz="2400" dirty="0" smtClean="0"/>
              <a:t> </a:t>
            </a:r>
            <a:r>
              <a:rPr lang="en-US" sz="2400" dirty="0" err="1" smtClean="0"/>
              <a:t>kita</a:t>
            </a:r>
            <a:r>
              <a:rPr lang="en-US" sz="2400" dirty="0" smtClean="0"/>
              <a:t> </a:t>
            </a:r>
            <a:r>
              <a:rPr lang="en-US" sz="2400" dirty="0" err="1" smtClean="0"/>
              <a:t>merasakan</a:t>
            </a:r>
            <a:r>
              <a:rPr lang="en-US" sz="2400" dirty="0" smtClean="0"/>
              <a:t> </a:t>
            </a:r>
            <a:r>
              <a:rPr lang="en-US" sz="2400" dirty="0" err="1" smtClean="0"/>
              <a:t>antagonisme</a:t>
            </a:r>
            <a:r>
              <a:rPr lang="en-US" sz="2400" dirty="0" smtClean="0"/>
              <a:t>.</a:t>
            </a:r>
          </a:p>
          <a:p>
            <a:pPr eaLnBrk="1" hangingPunct="1">
              <a:buFontTx/>
              <a:buNone/>
            </a:pPr>
            <a:r>
              <a:rPr lang="en-US" sz="2400" dirty="0" err="1" smtClean="0"/>
              <a:t>Identifikasi</a:t>
            </a:r>
            <a:r>
              <a:rPr lang="en-US" sz="2400" dirty="0" smtClean="0"/>
              <a:t> </a:t>
            </a:r>
            <a:r>
              <a:rPr lang="en-US" sz="2400" dirty="0" err="1" smtClean="0"/>
              <a:t>dengan</a:t>
            </a:r>
            <a:r>
              <a:rPr lang="en-US" sz="2400" dirty="0" smtClean="0"/>
              <a:t> </a:t>
            </a:r>
            <a:r>
              <a:rPr lang="en-US" sz="2400" dirty="0" err="1" smtClean="0"/>
              <a:t>suatu</a:t>
            </a:r>
            <a:r>
              <a:rPr lang="en-US" sz="2400" dirty="0" smtClean="0"/>
              <a:t> </a:t>
            </a:r>
            <a:r>
              <a:rPr lang="en-US" sz="2400" dirty="0" err="1" smtClean="0"/>
              <a:t>kelompok</a:t>
            </a:r>
            <a:r>
              <a:rPr lang="en-US" sz="2400" dirty="0" smtClean="0"/>
              <a:t> </a:t>
            </a:r>
            <a:r>
              <a:rPr lang="en-US" sz="2400" dirty="0" err="1" smtClean="0"/>
              <a:t>tidak</a:t>
            </a:r>
            <a:r>
              <a:rPr lang="en-US" sz="2400" dirty="0" smtClean="0"/>
              <a:t> </a:t>
            </a:r>
            <a:r>
              <a:rPr lang="en-US" sz="2400" dirty="0" err="1" smtClean="0"/>
              <a:t>hanya</a:t>
            </a:r>
            <a:r>
              <a:rPr lang="en-US" sz="2400" dirty="0" smtClean="0"/>
              <a:t> </a:t>
            </a:r>
            <a:r>
              <a:rPr lang="en-US" sz="2400" dirty="0" err="1" smtClean="0"/>
              <a:t>dapat</a:t>
            </a:r>
            <a:r>
              <a:rPr lang="en-US" sz="2400" dirty="0" smtClean="0"/>
              <a:t> </a:t>
            </a:r>
            <a:r>
              <a:rPr lang="en-US" sz="2400" dirty="0" err="1" smtClean="0"/>
              <a:t>membangkitkan</a:t>
            </a:r>
            <a:r>
              <a:rPr lang="en-US" sz="2400" dirty="0" smtClean="0"/>
              <a:t> </a:t>
            </a:r>
            <a:r>
              <a:rPr lang="en-US" sz="2400" dirty="0" err="1" smtClean="0"/>
              <a:t>suatu</a:t>
            </a:r>
            <a:r>
              <a:rPr lang="en-US" sz="2400" dirty="0" smtClean="0"/>
              <a:t> rasa </a:t>
            </a:r>
            <a:r>
              <a:rPr lang="en-US" sz="2400" dirty="0" err="1" smtClean="0"/>
              <a:t>kebersamaan</a:t>
            </a:r>
            <a:r>
              <a:rPr lang="en-US" sz="2400" dirty="0" smtClean="0"/>
              <a:t>, </a:t>
            </a:r>
            <a:r>
              <a:rPr lang="en-US" sz="2400" dirty="0" err="1" smtClean="0"/>
              <a:t>tetapi</a:t>
            </a:r>
            <a:r>
              <a:rPr lang="en-US" sz="2400" dirty="0" smtClean="0"/>
              <a:t> </a:t>
            </a:r>
            <a:r>
              <a:rPr lang="en-US" sz="2400" dirty="0" err="1" smtClean="0"/>
              <a:t>juga</a:t>
            </a:r>
            <a:r>
              <a:rPr lang="en-US" sz="2400" dirty="0" smtClean="0"/>
              <a:t> </a:t>
            </a:r>
            <a:r>
              <a:rPr lang="en-US" sz="2400" dirty="0" err="1" smtClean="0"/>
              <a:t>kesetiaan</a:t>
            </a:r>
            <a:r>
              <a:rPr lang="en-US" sz="2400" dirty="0" smtClean="0"/>
              <a:t> </a:t>
            </a:r>
            <a:r>
              <a:rPr lang="en-US" sz="2400" dirty="0" err="1" smtClean="0"/>
              <a:t>dan</a:t>
            </a:r>
            <a:r>
              <a:rPr lang="en-US" sz="2400" dirty="0" smtClean="0"/>
              <a:t> rasa </a:t>
            </a:r>
            <a:r>
              <a:rPr lang="en-US" sz="2400" dirty="0" err="1" smtClean="0"/>
              <a:t>superioritas</a:t>
            </a:r>
            <a:r>
              <a:rPr lang="en-US" sz="2400" dirty="0" smtClean="0"/>
              <a:t>, di </a:t>
            </a:r>
            <a:r>
              <a:rPr lang="en-US" sz="2400" dirty="0" err="1" smtClean="0"/>
              <a:t>mana</a:t>
            </a:r>
            <a:r>
              <a:rPr lang="en-US" sz="2400" dirty="0" smtClean="0"/>
              <a:t> </a:t>
            </a:r>
            <a:r>
              <a:rPr lang="en-US" sz="2400" dirty="0" err="1" smtClean="0"/>
              <a:t>ini</a:t>
            </a:r>
            <a:r>
              <a:rPr lang="en-US" sz="2400" dirty="0" smtClean="0"/>
              <a:t> </a:t>
            </a:r>
            <a:r>
              <a:rPr lang="en-US" sz="2400" dirty="0" err="1" smtClean="0"/>
              <a:t>kerap</a:t>
            </a:r>
            <a:r>
              <a:rPr lang="en-US" sz="2400" dirty="0" smtClean="0"/>
              <a:t> kali </a:t>
            </a:r>
            <a:r>
              <a:rPr lang="en-US" sz="2400" dirty="0" err="1" smtClean="0"/>
              <a:t>memancing</a:t>
            </a:r>
            <a:r>
              <a:rPr lang="en-US" sz="2400" dirty="0" smtClean="0"/>
              <a:t> </a:t>
            </a:r>
            <a:r>
              <a:rPr lang="en-US" sz="2400" dirty="0" err="1" smtClean="0"/>
              <a:t>munculnya</a:t>
            </a:r>
            <a:r>
              <a:rPr lang="en-US" sz="2400" dirty="0" smtClean="0"/>
              <a:t> </a:t>
            </a:r>
            <a:r>
              <a:rPr lang="en-US" sz="2400" dirty="0" err="1" smtClean="0"/>
              <a:t>persaingan</a:t>
            </a:r>
            <a:r>
              <a:rPr lang="en-US" sz="2400" dirty="0" smtClean="0"/>
              <a:t>.</a:t>
            </a:r>
          </a:p>
          <a:p>
            <a:pPr eaLnBrk="1" hangingPunct="1">
              <a:buFontTx/>
              <a:buNone/>
            </a:pPr>
            <a:r>
              <a:rPr lang="en-US" sz="2400" dirty="0" err="1" smtClean="0"/>
              <a:t>Identifikasi</a:t>
            </a:r>
            <a:r>
              <a:rPr lang="en-US" sz="2400" dirty="0" smtClean="0"/>
              <a:t> </a:t>
            </a:r>
            <a:r>
              <a:rPr lang="en-US" sz="2400" dirty="0" err="1" smtClean="0"/>
              <a:t>dan</a:t>
            </a:r>
            <a:r>
              <a:rPr lang="en-US" sz="2400" dirty="0" smtClean="0"/>
              <a:t> </a:t>
            </a:r>
            <a:r>
              <a:rPr lang="en-US" sz="2400" dirty="0" err="1" smtClean="0"/>
              <a:t>kesetiaan</a:t>
            </a:r>
            <a:r>
              <a:rPr lang="en-US" sz="2400" dirty="0" smtClean="0"/>
              <a:t> </a:t>
            </a:r>
            <a:r>
              <a:rPr lang="en-US" sz="2400" dirty="0" err="1" smtClean="0"/>
              <a:t>kuat</a:t>
            </a:r>
            <a:r>
              <a:rPr lang="en-US" sz="2400" dirty="0" smtClean="0"/>
              <a:t> </a:t>
            </a:r>
            <a:r>
              <a:rPr lang="en-US" sz="2400" dirty="0" err="1" smtClean="0"/>
              <a:t>pada</a:t>
            </a:r>
            <a:r>
              <a:rPr lang="en-US" sz="2400" dirty="0" smtClean="0"/>
              <a:t> </a:t>
            </a:r>
            <a:r>
              <a:rPr lang="en-US" sz="2400" dirty="0" err="1" smtClean="0"/>
              <a:t>anggota</a:t>
            </a:r>
            <a:r>
              <a:rPr lang="en-US" sz="2400" dirty="0" smtClean="0"/>
              <a:t> </a:t>
            </a:r>
            <a:r>
              <a:rPr lang="en-US" sz="2400" dirty="0" err="1" smtClean="0"/>
              <a:t>kelompok</a:t>
            </a:r>
            <a:r>
              <a:rPr lang="en-US" sz="2400" dirty="0" smtClean="0"/>
              <a:t> </a:t>
            </a:r>
            <a:r>
              <a:rPr lang="en-US" sz="2400" dirty="0" err="1" smtClean="0"/>
              <a:t>dalam</a:t>
            </a:r>
            <a:r>
              <a:rPr lang="en-US" sz="2400" dirty="0" smtClean="0"/>
              <a:t> </a:t>
            </a:r>
            <a:r>
              <a:rPr lang="en-US" sz="2400" dirty="0" err="1" smtClean="0"/>
              <a:t>merupakan</a:t>
            </a:r>
            <a:r>
              <a:rPr lang="en-US" sz="2400" dirty="0" smtClean="0"/>
              <a:t> </a:t>
            </a:r>
            <a:r>
              <a:rPr lang="en-US" sz="2400" dirty="0" err="1" smtClean="0"/>
              <a:t>dasar</a:t>
            </a:r>
            <a:r>
              <a:rPr lang="en-US" sz="2400" dirty="0" smtClean="0"/>
              <a:t> </a:t>
            </a:r>
            <a:r>
              <a:rPr lang="en-US" sz="2400" dirty="0" err="1" smtClean="0"/>
              <a:t>bagi</a:t>
            </a:r>
            <a:r>
              <a:rPr lang="en-US" sz="2400" dirty="0" smtClean="0"/>
              <a:t> </a:t>
            </a:r>
            <a:r>
              <a:rPr lang="en-US" sz="2400" dirty="0" err="1" smtClean="0"/>
              <a:t>banyak</a:t>
            </a:r>
            <a:r>
              <a:rPr lang="en-US" sz="2400" dirty="0" smtClean="0"/>
              <a:t> </a:t>
            </a:r>
            <a:r>
              <a:rPr lang="en-US" sz="2400" dirty="0" err="1" smtClean="0"/>
              <a:t>pengkotak-kotakan</a:t>
            </a:r>
            <a:r>
              <a:rPr lang="en-US" sz="2400" dirty="0" smtClean="0"/>
              <a:t> gender </a:t>
            </a:r>
            <a:r>
              <a:rPr lang="en-US" sz="2400" dirty="0" err="1" smtClean="0"/>
              <a:t>dan</a:t>
            </a:r>
            <a:r>
              <a:rPr lang="en-US" sz="2400" dirty="0" smtClean="0"/>
              <a:t> </a:t>
            </a:r>
            <a:r>
              <a:rPr lang="en-US" sz="2400" dirty="0" err="1" smtClean="0"/>
              <a:t>ras-etnis</a:t>
            </a:r>
            <a:r>
              <a:rPr lang="en-US" sz="2400" dirty="0" smtClean="0"/>
              <a:t>, di </a:t>
            </a:r>
            <a:r>
              <a:rPr lang="en-US" sz="2400" dirty="0" err="1" smtClean="0"/>
              <a:t>mana</a:t>
            </a:r>
            <a:r>
              <a:rPr lang="en-US" sz="2400" dirty="0" smtClean="0"/>
              <a:t> </a:t>
            </a:r>
            <a:r>
              <a:rPr lang="en-US" sz="2400" dirty="0" err="1" smtClean="0"/>
              <a:t>kita</a:t>
            </a:r>
            <a:r>
              <a:rPr lang="en-US" sz="2400" dirty="0" smtClean="0"/>
              <a:t> </a:t>
            </a:r>
            <a:r>
              <a:rPr lang="en-US" sz="2400" dirty="0" err="1" smtClean="0"/>
              <a:t>akan</a:t>
            </a:r>
            <a:r>
              <a:rPr lang="en-US" sz="2400" dirty="0" smtClean="0"/>
              <a:t> </a:t>
            </a:r>
            <a:r>
              <a:rPr lang="en-US" sz="2400" dirty="0" err="1" smtClean="0"/>
              <a:t>cenderung</a:t>
            </a:r>
            <a:r>
              <a:rPr lang="en-US" sz="2400" dirty="0" smtClean="0"/>
              <a:t> </a:t>
            </a:r>
            <a:r>
              <a:rPr lang="en-US" sz="2400" dirty="0" err="1" smtClean="0"/>
              <a:t>melihat</a:t>
            </a:r>
            <a:r>
              <a:rPr lang="en-US" sz="2400" dirty="0" smtClean="0"/>
              <a:t> </a:t>
            </a:r>
            <a:r>
              <a:rPr lang="en-US" sz="2400" dirty="0" err="1" smtClean="0"/>
              <a:t>kelompok</a:t>
            </a:r>
            <a:r>
              <a:rPr lang="en-US" sz="2400" dirty="0" smtClean="0"/>
              <a:t> </a:t>
            </a:r>
            <a:r>
              <a:rPr lang="en-US" sz="2400" dirty="0" err="1" smtClean="0"/>
              <a:t>dalam</a:t>
            </a:r>
            <a:r>
              <a:rPr lang="en-US" sz="2400" dirty="0" smtClean="0"/>
              <a:t> </a:t>
            </a:r>
            <a:r>
              <a:rPr lang="en-US" sz="2400" dirty="0" err="1" smtClean="0"/>
              <a:t>secara</a:t>
            </a:r>
            <a:r>
              <a:rPr lang="en-US" sz="2400" dirty="0" smtClean="0"/>
              <a:t> </a:t>
            </a:r>
            <a:r>
              <a:rPr lang="en-US" sz="2400" dirty="0" err="1" smtClean="0"/>
              <a:t>positif</a:t>
            </a:r>
            <a:r>
              <a:rPr lang="en-US" sz="2400" dirty="0" smtClean="0"/>
              <a:t> </a:t>
            </a:r>
            <a:r>
              <a:rPr lang="en-US" sz="2400" dirty="0" err="1" smtClean="0"/>
              <a:t>dan</a:t>
            </a:r>
            <a:r>
              <a:rPr lang="en-US" sz="2400" dirty="0" smtClean="0"/>
              <a:t> </a:t>
            </a:r>
            <a:r>
              <a:rPr lang="en-US" sz="2400" dirty="0" err="1" smtClean="0"/>
              <a:t>kelompok</a:t>
            </a:r>
            <a:r>
              <a:rPr lang="en-US" sz="2400" dirty="0" smtClean="0"/>
              <a:t> </a:t>
            </a:r>
            <a:r>
              <a:rPr lang="en-US" sz="2400" dirty="0" err="1" smtClean="0"/>
              <a:t>luar</a:t>
            </a:r>
            <a:r>
              <a:rPr lang="en-US" sz="2400" dirty="0" smtClean="0"/>
              <a:t> </a:t>
            </a:r>
            <a:r>
              <a:rPr lang="en-US" sz="2400" dirty="0" err="1" smtClean="0"/>
              <a:t>secara</a:t>
            </a:r>
            <a:r>
              <a:rPr lang="en-US" sz="2400" dirty="0" smtClean="0"/>
              <a:t> </a:t>
            </a:r>
            <a:r>
              <a:rPr lang="en-US" sz="2400" dirty="0" err="1" smtClean="0"/>
              <a:t>negatif</a:t>
            </a:r>
            <a:r>
              <a:rPr lang="en-US" sz="2400" dirty="0" smtClean="0"/>
              <a:t>.</a:t>
            </a:r>
          </a:p>
        </p:txBody>
      </p:sp>
    </p:spTree>
    <p:extLst>
      <p:ext uri="{BB962C8B-B14F-4D97-AF65-F5344CB8AC3E}">
        <p14:creationId xmlns:p14="http://schemas.microsoft.com/office/powerpoint/2010/main" val="27339152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3"/>
          <p:cNvSpPr>
            <a:spLocks noGrp="1" noChangeArrowheads="1"/>
          </p:cNvSpPr>
          <p:nvPr>
            <p:ph idx="1"/>
          </p:nvPr>
        </p:nvSpPr>
        <p:spPr>
          <a:xfrm>
            <a:off x="457200" y="476250"/>
            <a:ext cx="8229600" cy="595313"/>
          </a:xfrm>
        </p:spPr>
        <p:txBody>
          <a:bodyPr/>
          <a:lstStyle/>
          <a:p>
            <a:pPr eaLnBrk="1" hangingPunct="1">
              <a:buFontTx/>
              <a:buNone/>
            </a:pPr>
            <a:r>
              <a:rPr lang="en-US" b="1" smtClean="0">
                <a:solidFill>
                  <a:srgbClr val="CC0000"/>
                </a:solidFill>
              </a:rPr>
              <a:t>Kelompok Dalam dan Kelompok Luar</a:t>
            </a:r>
          </a:p>
        </p:txBody>
      </p:sp>
      <p:pic>
        <p:nvPicPr>
          <p:cNvPr id="166915" name="Picture 2" descr="Scan1004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0" y="1357313"/>
            <a:ext cx="4000500" cy="486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916" name="TextBox 3"/>
          <p:cNvSpPr txBox="1">
            <a:spLocks noChangeArrowheads="1"/>
          </p:cNvSpPr>
          <p:nvPr/>
        </p:nvSpPr>
        <p:spPr bwMode="auto">
          <a:xfrm>
            <a:off x="428625" y="6000750"/>
            <a:ext cx="39290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d-ID" sz="1100"/>
              <a:t>“Sampai jumpa Bill. Ini klubku. Kamu tidak bisa ikut masuk.”</a:t>
            </a:r>
          </a:p>
        </p:txBody>
      </p:sp>
      <p:sp>
        <p:nvSpPr>
          <p:cNvPr id="166917" name="TextBox 4"/>
          <p:cNvSpPr txBox="1">
            <a:spLocks noChangeArrowheads="1"/>
          </p:cNvSpPr>
          <p:nvPr/>
        </p:nvSpPr>
        <p:spPr bwMode="auto">
          <a:xfrm>
            <a:off x="4929188" y="1714500"/>
            <a:ext cx="32861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d-ID" sz="1400" i="1"/>
              <a:t>Bagaimana partisipasi kita dalam kelompok sosial membentuk konsep diri kita merupakan fokus kaum interaksionisme simbolis. Dalam proses ini, mengetahui kita itu bukan siapa sama signifikannya dengan mengetahui “kita itu siapa”.</a:t>
            </a:r>
          </a:p>
        </p:txBody>
      </p:sp>
    </p:spTree>
    <p:extLst>
      <p:ext uri="{BB962C8B-B14F-4D97-AF65-F5344CB8AC3E}">
        <p14:creationId xmlns:p14="http://schemas.microsoft.com/office/powerpoint/2010/main" val="4131760921"/>
      </p:ext>
    </p:extLst>
  </p:cSld>
  <p:clrMapOvr>
    <a:masterClrMapping/>
  </p:clrMapOvr>
  <p:timing>
    <p:tnLst>
      <p:par>
        <p:cTn id="1" dur="indefinite" restart="never" nodeType="tmRoot"/>
      </p:par>
    </p:tnLst>
  </p:timing>
</p:sld>
</file>

<file path=ppt/theme/theme1.xml><?xml version="1.0" encoding="utf-8"?>
<a:theme xmlns:a="http://schemas.openxmlformats.org/drawingml/2006/main" name="Macr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acro">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cro">
      <a:fillStyleLst>
        <a:solidFill>
          <a:schemeClr val="phClr"/>
        </a:solidFill>
        <a:gradFill rotWithShape="1">
          <a:gsLst>
            <a:gs pos="0">
              <a:schemeClr val="phClr">
                <a:tint val="65000"/>
                <a:satMod val="300000"/>
              </a:schemeClr>
            </a:gs>
            <a:gs pos="100000">
              <a:schemeClr val="phClr">
                <a:tint val="80000"/>
                <a:satMod val="150000"/>
              </a:schemeClr>
            </a:gs>
          </a:gsLst>
          <a:lin ang="5400000" scaled="0"/>
        </a:gradFill>
        <a:gradFill rotWithShape="1">
          <a:gsLst>
            <a:gs pos="0">
              <a:schemeClr val="phClr">
                <a:shade val="90000"/>
                <a:satMod val="300000"/>
              </a:schemeClr>
            </a:gs>
            <a:gs pos="100000">
              <a:schemeClr val="phClr">
                <a:satMod val="150000"/>
              </a:schemeClr>
            </a:gs>
          </a:gsLst>
          <a:path path="circle">
            <a:fillToRect l="50000" t="100000" r="100000" b="50000"/>
          </a:path>
        </a:gradFill>
      </a:fillStyleLst>
      <a:lnStyleLst>
        <a:ln w="9525" cap="flat" cmpd="sng" algn="ctr">
          <a:solidFill>
            <a:schemeClr val="phClr"/>
          </a:solidFill>
          <a:prstDash val="solid"/>
        </a:ln>
        <a:ln w="13970" cap="flat" cmpd="sng" algn="ctr">
          <a:solidFill>
            <a:schemeClr val="phClr"/>
          </a:solidFill>
          <a:prstDash val="solid"/>
        </a:ln>
        <a:ln w="22225" cap="flat" cmpd="sng" algn="ctr">
          <a:solidFill>
            <a:schemeClr val="phClr"/>
          </a:solidFill>
          <a:prstDash val="solid"/>
        </a:ln>
      </a:lnStyleLst>
      <a:effectStyleLst>
        <a:effectStyle>
          <a:effectLst>
            <a:outerShdw blurRad="50800" dist="25400" dir="5400000" rotWithShape="0">
              <a:srgbClr val="000000">
                <a:alpha val="70000"/>
              </a:srgbClr>
            </a:outerShdw>
          </a:effectLst>
        </a:effectStyle>
        <a:effectStyle>
          <a:effectLst>
            <a:outerShdw blurRad="25400" dist="25400" dir="5400000" rotWithShape="0">
              <a:srgbClr val="000000">
                <a:alpha val="70000"/>
              </a:srgbClr>
            </a:outerShdw>
          </a:effectLst>
          <a:scene3d>
            <a:camera prst="orthographicFront">
              <a:rot lat="0" lon="0" rev="0"/>
            </a:camera>
            <a:lightRig rig="threePt" dir="tl"/>
          </a:scene3d>
          <a:sp3d contourW="15875" prstMaterial="softmetal">
            <a:bevelT w="25400" h="19050" prst="angle"/>
            <a:contourClr>
              <a:schemeClr val="phClr">
                <a:shade val="30000"/>
              </a:schemeClr>
            </a:contourClr>
          </a:sp3d>
        </a:effectStyle>
        <a:effectStyle>
          <a:effectLst>
            <a:outerShdw blurRad="25400" dist="25400" dir="5400000" rotWithShape="0">
              <a:srgbClr val="000000">
                <a:alpha val="40000"/>
              </a:srgbClr>
            </a:outerShdw>
          </a:effectLst>
          <a:scene3d>
            <a:camera prst="orthographicFront">
              <a:rot lat="0" lon="0" rev="0"/>
            </a:camera>
            <a:lightRig rig="threePt" dir="tl"/>
          </a:scene3d>
          <a:sp3d contourW="19050" prstMaterial="metal">
            <a:bevelT w="63500" h="31750" prst="angle"/>
            <a:contourClr>
              <a:schemeClr val="phClr">
                <a:shade val="25000"/>
                <a:satMod val="130000"/>
              </a:schemeClr>
            </a:contourClr>
          </a:sp3d>
        </a:effectStyle>
      </a:effectStyleLst>
      <a:bgFillStyleLst>
        <a:solidFill>
          <a:schemeClr val="phClr"/>
        </a:solidFill>
        <a:gradFill rotWithShape="1">
          <a:gsLst>
            <a:gs pos="0">
              <a:schemeClr val="phClr">
                <a:tint val="67000"/>
                <a:shade val="93000"/>
                <a:satMod val="110000"/>
                <a:lumMod val="90000"/>
              </a:schemeClr>
            </a:gs>
            <a:gs pos="76000">
              <a:schemeClr val="phClr">
                <a:tint val="85000"/>
                <a:shade val="75000"/>
                <a:satMod val="120000"/>
              </a:schemeClr>
            </a:gs>
            <a:gs pos="100000">
              <a:schemeClr val="phClr">
                <a:tint val="86000"/>
                <a:shade val="50000"/>
                <a:satMod val="130000"/>
              </a:schemeClr>
            </a:gs>
          </a:gsLst>
          <a:lin ang="5400000" scaled="0"/>
        </a:gradFill>
        <a:gradFill rotWithShape="1">
          <a:gsLst>
            <a:gs pos="0">
              <a:schemeClr val="phClr">
                <a:tint val="96000"/>
                <a:shade val="35000"/>
                <a:satMod val="146000"/>
                <a:lumMod val="101000"/>
              </a:schemeClr>
            </a:gs>
            <a:gs pos="26000">
              <a:schemeClr val="phClr">
                <a:tint val="96000"/>
                <a:shade val="96000"/>
                <a:satMod val="190000"/>
              </a:schemeClr>
            </a:gs>
            <a:gs pos="100000">
              <a:schemeClr val="phClr">
                <a:tint val="60000"/>
                <a:shade val="90000"/>
                <a:satMod val="220000"/>
                <a:lumMod val="11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TM01859866[[fn=Macro]]</Template>
  <TotalTime>70</TotalTime>
  <Words>2147</Words>
  <Application>Microsoft Office PowerPoint</Application>
  <PresentationFormat>On-screen Show (4:3)</PresentationFormat>
  <Paragraphs>153</Paragraphs>
  <Slides>32</Slides>
  <Notes>31</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Macro</vt:lpstr>
      <vt:lpstr>KELOMPOK SOSIAL  DAN  ORGANISASI FORMAL </vt:lpstr>
      <vt:lpstr>KELOMPOK SOSIAL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BEKERJA UNTUK KORPORASI</vt:lpstr>
      <vt:lpstr>PowerPoint Presentation</vt:lpstr>
      <vt:lpstr>PowerPoint Presentation</vt:lpstr>
      <vt:lpstr>PowerPoint Presentation</vt:lpstr>
      <vt:lpstr>PowerPoint Presentation</vt:lpstr>
      <vt:lpstr>DINAMIKA KELOMPOK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KELOMPOK SOSIAL  DAN  ORGANISASI FORMAL </dc:title>
  <dc:creator>HP</dc:creator>
  <cp:lastModifiedBy>HP</cp:lastModifiedBy>
  <cp:revision>8</cp:revision>
  <dcterms:created xsi:type="dcterms:W3CDTF">2016-11-14T13:35:21Z</dcterms:created>
  <dcterms:modified xsi:type="dcterms:W3CDTF">2016-11-22T02:24:55Z</dcterms:modified>
</cp:coreProperties>
</file>